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48"/>
  </p:notesMasterIdLst>
  <p:sldIdLst>
    <p:sldId id="256" r:id="rId2"/>
    <p:sldId id="291" r:id="rId3"/>
    <p:sldId id="292" r:id="rId4"/>
    <p:sldId id="293" r:id="rId5"/>
    <p:sldId id="294" r:id="rId6"/>
    <p:sldId id="295" r:id="rId7"/>
    <p:sldId id="296" r:id="rId8"/>
    <p:sldId id="285" r:id="rId9"/>
    <p:sldId id="297" r:id="rId10"/>
    <p:sldId id="286" r:id="rId11"/>
    <p:sldId id="287" r:id="rId12"/>
    <p:sldId id="288" r:id="rId13"/>
    <p:sldId id="289" r:id="rId14"/>
    <p:sldId id="257" r:id="rId15"/>
    <p:sldId id="258" r:id="rId16"/>
    <p:sldId id="259" r:id="rId17"/>
    <p:sldId id="260" r:id="rId18"/>
    <p:sldId id="261" r:id="rId19"/>
    <p:sldId id="262" r:id="rId20"/>
    <p:sldId id="263" r:id="rId21"/>
    <p:sldId id="264" r:id="rId22"/>
    <p:sldId id="304" r:id="rId23"/>
    <p:sldId id="265" r:id="rId24"/>
    <p:sldId id="266" r:id="rId25"/>
    <p:sldId id="267" r:id="rId26"/>
    <p:sldId id="268" r:id="rId27"/>
    <p:sldId id="269" r:id="rId28"/>
    <p:sldId id="270" r:id="rId29"/>
    <p:sldId id="271" r:id="rId30"/>
    <p:sldId id="272" r:id="rId31"/>
    <p:sldId id="300" r:id="rId32"/>
    <p:sldId id="301" r:id="rId33"/>
    <p:sldId id="302" r:id="rId34"/>
    <p:sldId id="303" r:id="rId35"/>
    <p:sldId id="275" r:id="rId36"/>
    <p:sldId id="276" r:id="rId37"/>
    <p:sldId id="277" r:id="rId38"/>
    <p:sldId id="278" r:id="rId39"/>
    <p:sldId id="279" r:id="rId40"/>
    <p:sldId id="280" r:id="rId41"/>
    <p:sldId id="281" r:id="rId42"/>
    <p:sldId id="282" r:id="rId43"/>
    <p:sldId id="283" r:id="rId44"/>
    <p:sldId id="284" r:id="rId45"/>
    <p:sldId id="298" r:id="rId46"/>
    <p:sldId id="290"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33"/>
    <a:srgbClr val="FF3399"/>
    <a:srgbClr val="33CC3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024A05-C6EF-4117-99FC-BA86873232D6}" type="datetimeFigureOut">
              <a:rPr lang="en-US" smtClean="0"/>
              <a:pPr/>
              <a:t>10/3/2019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725B3-DEBA-4EED-94FC-3F00661C853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B2725B3-DEBA-4EED-94FC-3F00661C8533}"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10/3/2019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10/3/2019</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10/3/2019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10/3/2019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10/3/2019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10/3/2019</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pPr/>
              <a:t>10/3/2019</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838200"/>
            <a:ext cx="6400800" cy="3276600"/>
          </a:xfrm>
        </p:spPr>
        <p:txBody>
          <a:bodyPr>
            <a:normAutofit/>
          </a:bodyPr>
          <a:lstStyle/>
          <a:p>
            <a:pPr algn="ctr"/>
            <a:r>
              <a:rPr lang="en-US" sz="800" dirty="0" smtClean="0"/>
              <a:t>. </a:t>
            </a:r>
            <a:endParaRPr lang="en-US" sz="800" dirty="0"/>
          </a:p>
        </p:txBody>
      </p:sp>
      <p:sp>
        <p:nvSpPr>
          <p:cNvPr id="2" name="Title 1"/>
          <p:cNvSpPr>
            <a:spLocks noGrp="1"/>
          </p:cNvSpPr>
          <p:nvPr>
            <p:ph type="ctrTitle"/>
          </p:nvPr>
        </p:nvSpPr>
        <p:spPr>
          <a:xfrm>
            <a:off x="914400" y="533400"/>
            <a:ext cx="7772400" cy="5785104"/>
          </a:xfrm>
        </p:spPr>
        <p:txBody>
          <a:bodyPr>
            <a:normAutofit/>
          </a:bodyPr>
          <a:lstStyle/>
          <a:p>
            <a:r>
              <a:rPr lang="en-US" sz="4800" dirty="0" smtClean="0">
                <a:solidFill>
                  <a:schemeClr val="bg1"/>
                </a:solidFill>
                <a:latin typeface="Times New Roman" pitchFamily="18" charset="0"/>
                <a:cs typeface="Times New Roman" pitchFamily="18" charset="0"/>
              </a:rPr>
              <a:t>PEDAGOGY </a:t>
            </a:r>
            <a:r>
              <a:rPr lang="en-US" sz="4800" dirty="0" smtClean="0">
                <a:solidFill>
                  <a:schemeClr val="bg1"/>
                </a:solidFill>
                <a:latin typeface="Times New Roman" pitchFamily="18" charset="0"/>
                <a:cs typeface="Times New Roman" pitchFamily="18" charset="0"/>
              </a:rPr>
              <a:t>OF ENGLISH    </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r>
              <a:rPr lang="en-US" sz="4800" b="1" dirty="0" smtClean="0">
                <a:solidFill>
                  <a:srgbClr val="FF0000"/>
                </a:solidFill>
                <a:latin typeface="Times New Roman" pitchFamily="18" charset="0"/>
                <a:cs typeface="Times New Roman" pitchFamily="18" charset="0"/>
              </a:rPr>
              <a:t>UPPER PRIMARY</a:t>
            </a:r>
            <a:endParaRPr lang="en-US" sz="48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IN" sz="2700" b="1" dirty="0" smtClean="0">
                <a:latin typeface="Times New Roman" pitchFamily="18" charset="0"/>
                <a:cs typeface="Times New Roman" pitchFamily="18" charset="0"/>
              </a:rPr>
              <a:t/>
            </a:r>
            <a:br>
              <a:rPr lang="en-IN" sz="2700" b="1" dirty="0" smtClean="0">
                <a:latin typeface="Times New Roman" pitchFamily="18" charset="0"/>
                <a:cs typeface="Times New Roman" pitchFamily="18" charset="0"/>
              </a:rPr>
            </a:br>
            <a:r>
              <a:rPr lang="en-IN" sz="2700" b="1" dirty="0" smtClean="0">
                <a:latin typeface="Times New Roman" pitchFamily="18" charset="0"/>
                <a:cs typeface="Times New Roman" pitchFamily="18" charset="0"/>
              </a:rPr>
              <a:t/>
            </a:r>
            <a:br>
              <a:rPr lang="en-IN" sz="2700" b="1" dirty="0" smtClean="0">
                <a:latin typeface="Times New Roman" pitchFamily="18" charset="0"/>
                <a:cs typeface="Times New Roman" pitchFamily="18" charset="0"/>
              </a:rPr>
            </a:br>
            <a:r>
              <a:rPr lang="en-IN" sz="2700" b="1" dirty="0" smtClean="0">
                <a:latin typeface="Times New Roman" pitchFamily="18" charset="0"/>
                <a:cs typeface="Times New Roman" pitchFamily="18" charset="0"/>
              </a:rPr>
              <a:t/>
            </a:r>
            <a:br>
              <a:rPr lang="en-IN" sz="2700" b="1" dirty="0" smtClean="0">
                <a:latin typeface="Times New Roman" pitchFamily="18" charset="0"/>
                <a:cs typeface="Times New Roman" pitchFamily="18" charset="0"/>
              </a:rPr>
            </a:br>
            <a:r>
              <a:rPr lang="en-IN" sz="2700" b="1" dirty="0" smtClean="0">
                <a:latin typeface="Times New Roman" pitchFamily="18" charset="0"/>
                <a:cs typeface="Times New Roman" pitchFamily="18" charset="0"/>
              </a:rPr>
              <a:t/>
            </a:r>
            <a:br>
              <a:rPr lang="en-IN" sz="2700" b="1" dirty="0" smtClean="0">
                <a:latin typeface="Times New Roman" pitchFamily="18" charset="0"/>
                <a:cs typeface="Times New Roman" pitchFamily="18" charset="0"/>
              </a:rPr>
            </a:br>
            <a:r>
              <a:rPr lang="en-IN" sz="2700" b="1" dirty="0" smtClean="0">
                <a:latin typeface="Times New Roman" pitchFamily="18" charset="0"/>
                <a:cs typeface="Times New Roman" pitchFamily="18" charset="0"/>
              </a:rPr>
              <a:t/>
            </a:r>
            <a:br>
              <a:rPr lang="en-IN" sz="2700" b="1" dirty="0" smtClean="0">
                <a:latin typeface="Times New Roman" pitchFamily="18" charset="0"/>
                <a:cs typeface="Times New Roman" pitchFamily="18" charset="0"/>
              </a:rPr>
            </a:br>
            <a:r>
              <a:rPr lang="en-US" dirty="0" smtClean="0"/>
              <a:t/>
            </a:r>
            <a:br>
              <a:rPr lang="en-US" dirty="0" smtClean="0"/>
            </a:br>
            <a:r>
              <a:rPr lang="en-IN" b="1" dirty="0" smtClean="0">
                <a:latin typeface="Times New Roman" pitchFamily="18" charset="0"/>
                <a:cs typeface="Times New Roman" pitchFamily="18" charset="0"/>
              </a:rPr>
              <a:t> </a:t>
            </a:r>
            <a:r>
              <a:rPr lang="en-IN" sz="2700" b="1" dirty="0" smtClean="0">
                <a:solidFill>
                  <a:srgbClr val="00B050"/>
                </a:solidFill>
                <a:latin typeface="Times New Roman" pitchFamily="18" charset="0"/>
                <a:cs typeface="Times New Roman" pitchFamily="18" charset="0"/>
              </a:rPr>
              <a:t>Task I</a:t>
            </a:r>
            <a:endParaRPr lang="en-US" sz="2700" dirty="0">
              <a:solidFill>
                <a:srgbClr val="00B050"/>
              </a:solidFill>
            </a:endParaRPr>
          </a:p>
        </p:txBody>
      </p:sp>
      <p:sp>
        <p:nvSpPr>
          <p:cNvPr id="3" name="Content Placeholder 2"/>
          <p:cNvSpPr>
            <a:spLocks noGrp="1"/>
          </p:cNvSpPr>
          <p:nvPr>
            <p:ph sz="quarter" idx="1"/>
          </p:nvPr>
        </p:nvSpPr>
        <p:spPr>
          <a:xfrm>
            <a:off x="457200" y="990600"/>
            <a:ext cx="8229600" cy="5135563"/>
          </a:xfrm>
        </p:spPr>
        <p:txBody>
          <a:bodyPr>
            <a:normAutofit/>
          </a:bodyPr>
          <a:lstStyle/>
          <a:p>
            <a:pPr algn="just">
              <a:buFont typeface="Wingdings" pitchFamily="2" charset="2"/>
              <a:buChar char="§"/>
            </a:pPr>
            <a:r>
              <a:rPr lang="en-IN" sz="2400" dirty="0" smtClean="0">
                <a:latin typeface="Times New Roman" pitchFamily="18" charset="0"/>
                <a:cs typeface="Times New Roman" pitchFamily="18" charset="0"/>
              </a:rPr>
              <a:t>Learners in groups of four are asked to notice and gather words and phrases on the theme ‘water’ from their neighbourhood and how these are used by people.</a:t>
            </a:r>
          </a:p>
          <a:p>
            <a:pPr algn="just">
              <a:buFont typeface="Wingdings" pitchFamily="2" charset="2"/>
              <a:buChar char="§"/>
            </a:pPr>
            <a:endParaRPr lang="en-IN" sz="2400" dirty="0" smtClean="0">
              <a:latin typeface="Times New Roman" pitchFamily="18" charset="0"/>
              <a:cs typeface="Times New Roman" pitchFamily="18" charset="0"/>
            </a:endParaRPr>
          </a:p>
          <a:p>
            <a:pPr algn="just">
              <a:buFont typeface="Wingdings" pitchFamily="2" charset="2"/>
              <a:buChar char="§"/>
            </a:pPr>
            <a:r>
              <a:rPr lang="en-IN" sz="2400" dirty="0" smtClean="0">
                <a:latin typeface="Times New Roman" pitchFamily="18" charset="0"/>
                <a:cs typeface="Times New Roman" pitchFamily="18" charset="0"/>
              </a:rPr>
              <a:t>Learners are asked to write these words and phrases on </a:t>
            </a:r>
          </a:p>
          <a:p>
            <a:pPr algn="just">
              <a:buNone/>
            </a:pPr>
            <a:r>
              <a:rPr lang="en-IN" sz="2400" dirty="0" smtClean="0">
                <a:latin typeface="Times New Roman" pitchFamily="18" charset="0"/>
                <a:cs typeface="Times New Roman" pitchFamily="18" charset="0"/>
              </a:rPr>
              <a:t>    charters and display on the walls of the classroom.</a:t>
            </a:r>
          </a:p>
          <a:p>
            <a:pPr algn="just">
              <a:buNone/>
            </a:pPr>
            <a:endParaRPr lang="en-IN" sz="2400" dirty="0" smtClean="0">
              <a:latin typeface="Times New Roman" pitchFamily="18" charset="0"/>
              <a:cs typeface="Times New Roman" pitchFamily="18" charset="0"/>
            </a:endParaRPr>
          </a:p>
          <a:p>
            <a:pPr algn="just">
              <a:buFont typeface="Wingdings" pitchFamily="2" charset="2"/>
              <a:buChar char="§"/>
            </a:pPr>
            <a:r>
              <a:rPr lang="en-IN" sz="2400" dirty="0" smtClean="0">
                <a:latin typeface="Times New Roman" pitchFamily="18" charset="0"/>
                <a:cs typeface="Times New Roman" pitchFamily="18" charset="0"/>
              </a:rPr>
              <a:t> Each group may develop paragraphs using these words and phrases and information from the subjects like Science, EVS, Social Science etc.</a:t>
            </a:r>
            <a:endParaRPr lang="en-US" sz="2400" dirty="0" smtClean="0">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IN" sz="2700" b="1" dirty="0" smtClean="0">
                <a:latin typeface="Times New Roman" pitchFamily="18" charset="0"/>
                <a:cs typeface="Times New Roman" pitchFamily="18" charset="0"/>
              </a:rPr>
              <a:t/>
            </a:r>
            <a:br>
              <a:rPr lang="en-IN" sz="2700" b="1" dirty="0" smtClean="0">
                <a:latin typeface="Times New Roman" pitchFamily="18" charset="0"/>
                <a:cs typeface="Times New Roman" pitchFamily="18" charset="0"/>
              </a:rPr>
            </a:br>
            <a:r>
              <a:rPr lang="en-IN" sz="2700" b="1" dirty="0" smtClean="0">
                <a:latin typeface="Times New Roman" pitchFamily="18" charset="0"/>
                <a:cs typeface="Times New Roman" pitchFamily="18" charset="0"/>
              </a:rPr>
              <a:t/>
            </a:r>
            <a:br>
              <a:rPr lang="en-IN" sz="2700" b="1" dirty="0" smtClean="0">
                <a:latin typeface="Times New Roman" pitchFamily="18" charset="0"/>
                <a:cs typeface="Times New Roman" pitchFamily="18" charset="0"/>
              </a:rPr>
            </a:br>
            <a:r>
              <a:rPr lang="en-US" dirty="0" smtClean="0"/>
              <a:t/>
            </a:r>
            <a:br>
              <a:rPr lang="en-US" dirty="0" smtClean="0"/>
            </a:br>
            <a:r>
              <a:rPr lang="en-IN" b="1" dirty="0" smtClean="0">
                <a:latin typeface="Times New Roman" pitchFamily="18" charset="0"/>
                <a:cs typeface="Times New Roman" pitchFamily="18" charset="0"/>
              </a:rPr>
              <a:t> </a:t>
            </a:r>
            <a:r>
              <a:rPr lang="en-IN" sz="2700" b="1" dirty="0" smtClean="0">
                <a:solidFill>
                  <a:srgbClr val="00B050"/>
                </a:solidFill>
                <a:latin typeface="Times New Roman" pitchFamily="18" charset="0"/>
                <a:cs typeface="Times New Roman" pitchFamily="18" charset="0"/>
              </a:rPr>
              <a:t>Task II</a:t>
            </a:r>
            <a:endParaRPr lang="en-US" sz="2700" dirty="0">
              <a:solidFill>
                <a:srgbClr val="00B050"/>
              </a:solidFill>
            </a:endParaRPr>
          </a:p>
        </p:txBody>
      </p:sp>
      <p:sp>
        <p:nvSpPr>
          <p:cNvPr id="3" name="Content Placeholder 2"/>
          <p:cNvSpPr>
            <a:spLocks noGrp="1"/>
          </p:cNvSpPr>
          <p:nvPr>
            <p:ph sz="quarter" idx="1"/>
          </p:nvPr>
        </p:nvSpPr>
        <p:spPr>
          <a:xfrm>
            <a:off x="457200" y="1219200"/>
            <a:ext cx="8229600" cy="4906963"/>
          </a:xfrm>
        </p:spPr>
        <p:txBody>
          <a:bodyPr>
            <a:normAutofit fontScale="85000" lnSpcReduction="20000"/>
          </a:bodyPr>
          <a:lstStyle/>
          <a:p>
            <a:pPr algn="just">
              <a:buNone/>
            </a:pPr>
            <a:r>
              <a:rPr lang="en-IN" dirty="0" smtClean="0">
                <a:latin typeface="Times New Roman" pitchFamily="18" charset="0"/>
                <a:cs typeface="Times New Roman" pitchFamily="18" charset="0"/>
              </a:rPr>
              <a:t>     	Project work is another task where learners could experience of integration of all the subjects. Here is an illustration.</a:t>
            </a:r>
            <a:endParaRPr lang="en-US" dirty="0" smtClean="0">
              <a:latin typeface="Times New Roman" pitchFamily="18" charset="0"/>
              <a:cs typeface="Times New Roman" pitchFamily="18" charset="0"/>
            </a:endParaRPr>
          </a:p>
          <a:p>
            <a:pPr algn="just">
              <a:buNone/>
            </a:pPr>
            <a:endParaRPr lang="en-US" dirty="0" smtClean="0">
              <a:latin typeface="Times New Roman" pitchFamily="18" charset="0"/>
              <a:cs typeface="Times New Roman" pitchFamily="18" charset="0"/>
            </a:endParaRPr>
          </a:p>
          <a:p>
            <a:pPr lvl="0" algn="just"/>
            <a:r>
              <a:rPr lang="en-IN" b="1" dirty="0" smtClean="0">
                <a:solidFill>
                  <a:srgbClr val="FF0000"/>
                </a:solidFill>
                <a:latin typeface="Times New Roman" pitchFamily="18" charset="0"/>
                <a:cs typeface="Times New Roman" pitchFamily="18" charset="0"/>
              </a:rPr>
              <a:t>Planning a tour/trip to a historical place</a:t>
            </a:r>
            <a:endParaRPr lang="en-US" dirty="0" smtClean="0">
              <a:solidFill>
                <a:srgbClr val="FF0000"/>
              </a:solidFill>
              <a:latin typeface="Times New Roman" pitchFamily="18" charset="0"/>
              <a:cs typeface="Times New Roman" pitchFamily="18" charset="0"/>
            </a:endParaRPr>
          </a:p>
          <a:p>
            <a:pPr algn="just">
              <a:buNone/>
            </a:pPr>
            <a:r>
              <a:rPr lang="en-IN"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lvl="0" algn="just"/>
            <a:r>
              <a:rPr lang="en-IN" b="1" dirty="0" smtClean="0">
                <a:solidFill>
                  <a:srgbClr val="FF0000"/>
                </a:solidFill>
                <a:latin typeface="Times New Roman" pitchFamily="18" charset="0"/>
                <a:cs typeface="Times New Roman" pitchFamily="18" charset="0"/>
              </a:rPr>
              <a:t>Subjects: </a:t>
            </a:r>
            <a:r>
              <a:rPr lang="en-IN" dirty="0" smtClean="0">
                <a:latin typeface="Times New Roman" pitchFamily="18" charset="0"/>
                <a:cs typeface="Times New Roman" pitchFamily="18" charset="0"/>
              </a:rPr>
              <a:t>Geography, History, Language</a:t>
            </a:r>
            <a:endParaRPr lang="en-US" dirty="0" smtClean="0">
              <a:latin typeface="Times New Roman" pitchFamily="18" charset="0"/>
              <a:cs typeface="Times New Roman" pitchFamily="18" charset="0"/>
            </a:endParaRPr>
          </a:p>
          <a:p>
            <a:pPr algn="just">
              <a:buNone/>
            </a:pPr>
            <a:r>
              <a:rPr lang="en-IN"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lvl="0" algn="just"/>
            <a:r>
              <a:rPr lang="en-IN" b="1" dirty="0" smtClean="0">
                <a:solidFill>
                  <a:srgbClr val="FF0000"/>
                </a:solidFill>
                <a:latin typeface="Times New Roman" pitchFamily="18" charset="0"/>
                <a:cs typeface="Times New Roman" pitchFamily="18" charset="0"/>
              </a:rPr>
              <a:t>Language skills: </a:t>
            </a:r>
            <a:r>
              <a:rPr lang="en-IN" dirty="0" smtClean="0">
                <a:latin typeface="Times New Roman" pitchFamily="18" charset="0"/>
                <a:cs typeface="Times New Roman" pitchFamily="18" charset="0"/>
              </a:rPr>
              <a:t>Listening, speaking, reading, writing, analysing and critical thinking.</a:t>
            </a:r>
            <a:endParaRPr lang="en-US" dirty="0" smtClean="0">
              <a:latin typeface="Times New Roman" pitchFamily="18" charset="0"/>
              <a:cs typeface="Times New Roman" pitchFamily="18" charset="0"/>
            </a:endParaRPr>
          </a:p>
          <a:p>
            <a:pPr algn="just">
              <a:buNone/>
            </a:pPr>
            <a:r>
              <a:rPr lang="en-IN"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algn="just">
              <a:buNone/>
            </a:pPr>
            <a:r>
              <a:rPr lang="en-IN" dirty="0" smtClean="0">
                <a:latin typeface="Times New Roman" pitchFamily="18" charset="0"/>
                <a:cs typeface="Times New Roman" pitchFamily="18" charset="0"/>
              </a:rPr>
              <a:t>     	Learners in group plan a tour to a tourist spot located nearby. They can prepare an itinerary. Teacher can guide them on booking the vehicle, bus or train tickets, hotel/guest houses for accommodation.</a:t>
            </a:r>
            <a:endParaRPr lang="en-US" dirty="0" smtClean="0">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en-IN" sz="3100" dirty="0" smtClean="0">
                <a:latin typeface="Times New Roman" pitchFamily="18" charset="0"/>
                <a:cs typeface="Times New Roman" pitchFamily="18" charset="0"/>
              </a:rPr>
              <a:t/>
            </a:r>
            <a:br>
              <a:rPr lang="en-IN" sz="3100" dirty="0" smtClean="0">
                <a:latin typeface="Times New Roman" pitchFamily="18" charset="0"/>
                <a:cs typeface="Times New Roman" pitchFamily="18" charset="0"/>
              </a:rPr>
            </a:br>
            <a:r>
              <a:rPr lang="en-US" dirty="0" smtClean="0"/>
              <a:t/>
            </a:r>
            <a:br>
              <a:rPr lang="en-US" dirty="0" smtClean="0"/>
            </a:br>
            <a:r>
              <a:rPr lang="en-IN" b="1" dirty="0" smtClean="0">
                <a:solidFill>
                  <a:schemeClr val="tx1"/>
                </a:solidFill>
                <a:latin typeface="Times New Roman" pitchFamily="18" charset="0"/>
                <a:cs typeface="Times New Roman" pitchFamily="18" charset="0"/>
              </a:rPr>
              <a:t> </a:t>
            </a:r>
            <a:r>
              <a:rPr lang="en-IN" sz="2700" b="1" dirty="0" smtClean="0">
                <a:solidFill>
                  <a:srgbClr val="FF0000"/>
                </a:solidFill>
                <a:latin typeface="Times New Roman" pitchFamily="18" charset="0"/>
                <a:cs typeface="Times New Roman" pitchFamily="18" charset="0"/>
              </a:rPr>
              <a:t>The students will observe and note down the following</a:t>
            </a:r>
            <a:endParaRPr lang="en-US" sz="2700" b="1" dirty="0">
              <a:solidFill>
                <a:srgbClr val="FF0000"/>
              </a:solidFill>
            </a:endParaRPr>
          </a:p>
        </p:txBody>
      </p:sp>
      <p:sp>
        <p:nvSpPr>
          <p:cNvPr id="3" name="Content Placeholder 2"/>
          <p:cNvSpPr>
            <a:spLocks noGrp="1"/>
          </p:cNvSpPr>
          <p:nvPr>
            <p:ph sz="quarter" idx="1"/>
          </p:nvPr>
        </p:nvSpPr>
        <p:spPr>
          <a:xfrm>
            <a:off x="457200" y="838200"/>
            <a:ext cx="8229600" cy="5287963"/>
          </a:xfrm>
        </p:spPr>
        <p:txBody>
          <a:bodyPr/>
          <a:lstStyle/>
          <a:p>
            <a:pPr lvl="0"/>
            <a:r>
              <a:rPr lang="en-IN" sz="2400" dirty="0" smtClean="0">
                <a:latin typeface="Times New Roman" pitchFamily="18" charset="0"/>
                <a:cs typeface="Times New Roman" pitchFamily="18" charset="0"/>
              </a:rPr>
              <a:t>Geographical location</a:t>
            </a:r>
            <a:endParaRPr lang="en-US" sz="2400" dirty="0" smtClean="0">
              <a:latin typeface="Times New Roman" pitchFamily="18" charset="0"/>
              <a:cs typeface="Times New Roman" pitchFamily="18" charset="0"/>
            </a:endParaRPr>
          </a:p>
          <a:p>
            <a:pPr>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r>
              <a:rPr lang="en-IN" sz="2400" dirty="0" smtClean="0">
                <a:latin typeface="Times New Roman" pitchFamily="18" charset="0"/>
                <a:cs typeface="Times New Roman" pitchFamily="18" charset="0"/>
              </a:rPr>
              <a:t>Weather and climate</a:t>
            </a:r>
            <a:endParaRPr lang="en-US" sz="2400" dirty="0" smtClean="0">
              <a:latin typeface="Times New Roman" pitchFamily="18" charset="0"/>
              <a:cs typeface="Times New Roman" pitchFamily="18" charset="0"/>
            </a:endParaRPr>
          </a:p>
          <a:p>
            <a:pPr>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r>
              <a:rPr lang="en-IN" sz="2400" dirty="0" smtClean="0">
                <a:latin typeface="Times New Roman" pitchFamily="18" charset="0"/>
                <a:cs typeface="Times New Roman" pitchFamily="18" charset="0"/>
              </a:rPr>
              <a:t>Historical significance</a:t>
            </a:r>
            <a:endParaRPr lang="en-US" sz="2400" dirty="0" smtClean="0">
              <a:latin typeface="Times New Roman" pitchFamily="18" charset="0"/>
              <a:cs typeface="Times New Roman" pitchFamily="18" charset="0"/>
            </a:endParaRPr>
          </a:p>
          <a:p>
            <a:pPr>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r>
              <a:rPr lang="en-IN" sz="2400" dirty="0" smtClean="0">
                <a:latin typeface="Times New Roman" pitchFamily="18" charset="0"/>
                <a:cs typeface="Times New Roman" pitchFamily="18" charset="0"/>
              </a:rPr>
              <a:t>Architecture, arts and aesthetics</a:t>
            </a:r>
            <a:endParaRPr lang="en-US" sz="2400" dirty="0" smtClean="0">
              <a:latin typeface="Times New Roman" pitchFamily="18" charset="0"/>
              <a:cs typeface="Times New Roman" pitchFamily="18" charset="0"/>
            </a:endParaRPr>
          </a:p>
          <a:p>
            <a:pPr>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r>
              <a:rPr lang="en-IN" sz="2400" dirty="0" smtClean="0">
                <a:latin typeface="Times New Roman" pitchFamily="18" charset="0"/>
                <a:cs typeface="Times New Roman" pitchFamily="18" charset="0"/>
              </a:rPr>
              <a:t>Language spoken around</a:t>
            </a:r>
            <a:endParaRPr lang="en-US" sz="2400" dirty="0" smtClean="0">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400" dirty="0" err="1" smtClean="0">
                <a:solidFill>
                  <a:srgbClr val="00B050"/>
                </a:solidFill>
                <a:latin typeface="Times New Roman" pitchFamily="18" charset="0"/>
                <a:cs typeface="Times New Roman" pitchFamily="18" charset="0"/>
              </a:rPr>
              <a:t>Contd</a:t>
            </a:r>
            <a:r>
              <a:rPr lang="en-US" sz="2400" dirty="0" smtClean="0">
                <a:solidFill>
                  <a:srgbClr val="00B050"/>
                </a:solidFill>
                <a:latin typeface="Times New Roman" pitchFamily="18" charset="0"/>
                <a:cs typeface="Times New Roman" pitchFamily="18" charset="0"/>
              </a:rPr>
              <a:t>…</a:t>
            </a:r>
            <a:endParaRPr lang="en-US" sz="2400" dirty="0">
              <a:solidFill>
                <a:srgbClr val="00B05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066800"/>
            <a:ext cx="8229600" cy="5059363"/>
          </a:xfrm>
        </p:spPr>
        <p:txBody>
          <a:bodyPr/>
          <a:lstStyle/>
          <a:p>
            <a:pPr lvl="0" algn="just"/>
            <a:endParaRPr lang="en-IN" sz="2400" dirty="0" smtClean="0">
              <a:latin typeface="Times New Roman" pitchFamily="18" charset="0"/>
              <a:cs typeface="Times New Roman" pitchFamily="18" charset="0"/>
            </a:endParaRPr>
          </a:p>
          <a:p>
            <a:pPr lvl="0" algn="just"/>
            <a:r>
              <a:rPr lang="en-IN" sz="2400" dirty="0" smtClean="0">
                <a:latin typeface="Times New Roman" pitchFamily="18" charset="0"/>
                <a:cs typeface="Times New Roman" pitchFamily="18" charset="0"/>
              </a:rPr>
              <a:t>Information available on the signboards</a:t>
            </a:r>
          </a:p>
          <a:p>
            <a:pPr lvl="0" algn="just">
              <a:buNone/>
            </a:pPr>
            <a:endParaRPr lang="en-US" sz="2400" dirty="0" smtClean="0">
              <a:latin typeface="Times New Roman" pitchFamily="18" charset="0"/>
              <a:cs typeface="Times New Roman" pitchFamily="18" charset="0"/>
            </a:endParaRPr>
          </a:p>
          <a:p>
            <a:pPr lvl="0" algn="just"/>
            <a:r>
              <a:rPr lang="en-IN" sz="2400" dirty="0" smtClean="0">
                <a:latin typeface="Times New Roman" pitchFamily="18" charset="0"/>
                <a:cs typeface="Times New Roman" pitchFamily="18" charset="0"/>
              </a:rPr>
              <a:t>Environment related information – garbage bins, greenery, public washrooms, etc. </a:t>
            </a:r>
            <a:endParaRPr lang="en-US" sz="2400" dirty="0" smtClean="0">
              <a:latin typeface="Times New Roman" pitchFamily="18" charset="0"/>
              <a:cs typeface="Times New Roman" pitchFamily="18" charset="0"/>
            </a:endParaRPr>
          </a:p>
          <a:p>
            <a:pPr algn="just">
              <a:buNone/>
            </a:pPr>
            <a:r>
              <a:rPr lang="en-IN" sz="2400" dirty="0" smtClean="0">
                <a:latin typeface="Times New Roman" pitchFamily="18" charset="0"/>
                <a:cs typeface="Times New Roman" pitchFamily="18" charset="0"/>
              </a:rPr>
              <a:t>    After the tour/trip, learners can share and discuss their notes and write their experiences in the form of a report, a narration, or a story.</a:t>
            </a:r>
            <a:endParaRPr lang="en-US" sz="2400" dirty="0" smtClean="0">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400" i="1" dirty="0" smtClean="0">
                <a:solidFill>
                  <a:srgbClr val="00B050"/>
                </a:solidFill>
                <a:latin typeface="Times New Roman" pitchFamily="18" charset="0"/>
                <a:cs typeface="Times New Roman" pitchFamily="18" charset="0"/>
              </a:rPr>
              <a:t/>
            </a:r>
            <a:br>
              <a:rPr lang="en-US" sz="2400" i="1" dirty="0" smtClean="0">
                <a:solidFill>
                  <a:srgbClr val="00B050"/>
                </a:solidFill>
                <a:latin typeface="Times New Roman" pitchFamily="18" charset="0"/>
                <a:cs typeface="Times New Roman" pitchFamily="18" charset="0"/>
              </a:rPr>
            </a:br>
            <a:r>
              <a:rPr lang="en-IN" sz="2400" b="1" i="1" dirty="0" smtClean="0">
                <a:solidFill>
                  <a:srgbClr val="00B050"/>
                </a:solidFill>
                <a:latin typeface="Times New Roman" pitchFamily="18" charset="0"/>
                <a:cs typeface="Times New Roman" pitchFamily="18" charset="0"/>
              </a:rPr>
              <a:t> </a:t>
            </a:r>
            <a:r>
              <a:rPr lang="en-IN" sz="2400" b="1" dirty="0" smtClean="0">
                <a:solidFill>
                  <a:srgbClr val="00B050"/>
                </a:solidFill>
                <a:latin typeface="Times New Roman" pitchFamily="18" charset="0"/>
                <a:cs typeface="Times New Roman" pitchFamily="18" charset="0"/>
              </a:rPr>
              <a:t>LANGUAGE ACROSS THE CURRICULUM</a:t>
            </a:r>
            <a:endParaRPr lang="en-US" sz="2400" dirty="0">
              <a:solidFill>
                <a:srgbClr val="00B05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533400" y="1447800"/>
            <a:ext cx="8153400" cy="4572000"/>
          </a:xfrm>
        </p:spPr>
        <p:txBody>
          <a:bodyPr/>
          <a:lstStyle/>
          <a:p>
            <a:pPr>
              <a:buNone/>
            </a:pPr>
            <a:r>
              <a:rPr lang="en-US" sz="2400" b="1" i="1" dirty="0" smtClean="0">
                <a:solidFill>
                  <a:srgbClr val="FF0000"/>
                </a:solidFill>
                <a:latin typeface="Times New Roman" pitchFamily="18" charset="0"/>
                <a:cs typeface="Times New Roman" pitchFamily="18" charset="0"/>
              </a:rPr>
              <a:t>In our textbooks…</a:t>
            </a:r>
          </a:p>
          <a:p>
            <a:pPr>
              <a:buNone/>
            </a:pPr>
            <a:endParaRPr lang="en-US" sz="2400" dirty="0" smtClean="0">
              <a:latin typeface="Times New Roman" pitchFamily="18" charset="0"/>
              <a:cs typeface="Times New Roman" pitchFamily="18" charset="0"/>
            </a:endParaRPr>
          </a:p>
          <a:p>
            <a:pPr algn="just">
              <a:buNone/>
            </a:pPr>
            <a:r>
              <a:rPr lang="en-IN" i="1" dirty="0" smtClean="0"/>
              <a:t> 			</a:t>
            </a:r>
            <a:r>
              <a:rPr lang="en-IN" sz="2400" dirty="0" smtClean="0">
                <a:latin typeface="Times New Roman" pitchFamily="18" charset="0"/>
                <a:cs typeface="Times New Roman" pitchFamily="18" charset="0"/>
              </a:rPr>
              <a:t>Working on themes across the subjects enhances teaching – learning of subjects and language learning. Here are some examples which aim to achieve language learning across the curriculum. </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914400" y="914400"/>
          <a:ext cx="7772400" cy="5486400"/>
        </p:xfrm>
        <a:graphic>
          <a:graphicData uri="http://schemas.openxmlformats.org/drawingml/2006/table">
            <a:tbl>
              <a:tblPr/>
              <a:tblGrid>
                <a:gridCol w="1451868"/>
                <a:gridCol w="6320532"/>
              </a:tblGrid>
              <a:tr h="1764988">
                <a:tc>
                  <a:txBody>
                    <a:bodyPr/>
                    <a:lstStyle/>
                    <a:p>
                      <a:pPr marL="0" marR="0" algn="just">
                        <a:lnSpc>
                          <a:spcPct val="150000"/>
                        </a:lnSpc>
                        <a:spcBef>
                          <a:spcPts val="0"/>
                        </a:spcBef>
                        <a:spcAft>
                          <a:spcPts val="0"/>
                        </a:spcAft>
                        <a:tabLst>
                          <a:tab pos="5715000" algn="l"/>
                          <a:tab pos="6343650" algn="l"/>
                        </a:tabLst>
                      </a:pPr>
                      <a:r>
                        <a:rPr lang="en-IN" sz="1600" i="1" dirty="0">
                          <a:latin typeface="Times New Roman"/>
                          <a:ea typeface="Times New Roman"/>
                        </a:rPr>
                        <a:t>Class ...VI</a:t>
                      </a:r>
                      <a:endParaRPr lang="en-US" sz="1600" dirty="0">
                        <a:latin typeface="Times New Roman"/>
                        <a:ea typeface="Times New Roman"/>
                      </a:endParaRPr>
                    </a:p>
                    <a:p>
                      <a:pPr marL="0" marR="0" algn="just">
                        <a:lnSpc>
                          <a:spcPct val="150000"/>
                        </a:lnSpc>
                        <a:spcBef>
                          <a:spcPts val="0"/>
                        </a:spcBef>
                        <a:spcAft>
                          <a:spcPts val="0"/>
                        </a:spcAft>
                        <a:tabLst>
                          <a:tab pos="5715000" algn="l"/>
                          <a:tab pos="6343650" algn="l"/>
                        </a:tabLst>
                      </a:pPr>
                      <a:r>
                        <a:rPr lang="en-IN" sz="1600" i="1" dirty="0">
                          <a:latin typeface="Times New Roman"/>
                          <a:ea typeface="Times New Roman"/>
                        </a:rPr>
                        <a:t>Term...I</a:t>
                      </a:r>
                      <a:endParaRPr lang="en-US" sz="1600" dirty="0">
                        <a:latin typeface="Times New Roman"/>
                        <a:ea typeface="Times New Roman"/>
                      </a:endParaRPr>
                    </a:p>
                    <a:p>
                      <a:pPr marL="0" marR="0" algn="just">
                        <a:lnSpc>
                          <a:spcPct val="150000"/>
                        </a:lnSpc>
                        <a:spcBef>
                          <a:spcPts val="0"/>
                        </a:spcBef>
                        <a:spcAft>
                          <a:spcPts val="0"/>
                        </a:spcAft>
                        <a:tabLst>
                          <a:tab pos="5715000" algn="l"/>
                          <a:tab pos="6343650" algn="l"/>
                        </a:tabLst>
                      </a:pPr>
                      <a:r>
                        <a:rPr lang="en-IN" sz="1600" i="1" dirty="0">
                          <a:latin typeface="Times New Roman"/>
                          <a:ea typeface="Times New Roman"/>
                        </a:rPr>
                        <a:t>Unit...I</a:t>
                      </a:r>
                      <a:endParaRPr lang="en-US" sz="1600" dirty="0">
                        <a:latin typeface="Times New Roman"/>
                        <a:ea typeface="Times New Roman"/>
                      </a:endParaRPr>
                    </a:p>
                  </a:txBody>
                  <a:tcPr marL="39925" marR="399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tabLst>
                          <a:tab pos="5715000" algn="l"/>
                          <a:tab pos="6343650" algn="l"/>
                        </a:tabLst>
                      </a:pPr>
                      <a:r>
                        <a:rPr lang="en-IN" sz="1600" i="1" dirty="0">
                          <a:latin typeface="Times New Roman"/>
                          <a:ea typeface="Times New Roman"/>
                        </a:rPr>
                        <a:t>Lesson: ‘Sea Turtles’           </a:t>
                      </a:r>
                      <a:r>
                        <a:rPr lang="en-IN" sz="1600" i="1" dirty="0" smtClean="0">
                          <a:latin typeface="Times New Roman"/>
                          <a:ea typeface="Times New Roman"/>
                        </a:rPr>
                        <a:t>(</a:t>
                      </a:r>
                      <a:r>
                        <a:rPr lang="en-IN" sz="1600" i="1" dirty="0">
                          <a:latin typeface="Times New Roman"/>
                          <a:ea typeface="Times New Roman"/>
                        </a:rPr>
                        <a:t>page </a:t>
                      </a:r>
                      <a:r>
                        <a:rPr lang="en-IN" sz="1600" i="1" dirty="0" smtClean="0">
                          <a:latin typeface="Times New Roman"/>
                          <a:ea typeface="Times New Roman"/>
                        </a:rPr>
                        <a:t>no.87)</a:t>
                      </a:r>
                      <a:endParaRPr lang="en-US" sz="1600" dirty="0">
                        <a:latin typeface="Times New Roman"/>
                        <a:ea typeface="Times New Roman"/>
                      </a:endParaRPr>
                    </a:p>
                    <a:p>
                      <a:pPr marL="342900" marR="0" lvl="0" indent="-342900" algn="just">
                        <a:lnSpc>
                          <a:spcPct val="150000"/>
                        </a:lnSpc>
                        <a:spcBef>
                          <a:spcPts val="0"/>
                        </a:spcBef>
                        <a:spcAft>
                          <a:spcPts val="0"/>
                        </a:spcAft>
                        <a:buFont typeface="Wingdings"/>
                        <a:buChar char=""/>
                        <a:tabLst>
                          <a:tab pos="5715000" algn="l"/>
                          <a:tab pos="6343650" algn="l"/>
                        </a:tabLst>
                      </a:pPr>
                      <a:r>
                        <a:rPr lang="en-IN" sz="1600" i="1" dirty="0">
                          <a:latin typeface="Times New Roman"/>
                          <a:ea typeface="Times New Roman"/>
                        </a:rPr>
                        <a:t>This topic enables the pupils to know about the sea turtles. </a:t>
                      </a:r>
                      <a:endParaRPr lang="en-IN" sz="1600" i="1" dirty="0" smtClean="0">
                        <a:latin typeface="Times New Roman"/>
                        <a:ea typeface="Times New Roman"/>
                      </a:endParaRPr>
                    </a:p>
                    <a:p>
                      <a:pPr marL="342900" marR="0" lvl="0" indent="-342900" algn="just">
                        <a:lnSpc>
                          <a:spcPct val="150000"/>
                        </a:lnSpc>
                        <a:spcBef>
                          <a:spcPts val="0"/>
                        </a:spcBef>
                        <a:spcAft>
                          <a:spcPts val="0"/>
                        </a:spcAft>
                        <a:buFont typeface="Wingdings"/>
                        <a:buNone/>
                        <a:tabLst>
                          <a:tab pos="5715000" algn="l"/>
                          <a:tab pos="6343650" algn="l"/>
                        </a:tabLst>
                      </a:pPr>
                      <a:r>
                        <a:rPr lang="en-IN" sz="1600" i="1" dirty="0" smtClean="0">
                          <a:latin typeface="Times New Roman"/>
                          <a:ea typeface="Times New Roman"/>
                        </a:rPr>
                        <a:t>(</a:t>
                      </a:r>
                      <a:r>
                        <a:rPr lang="en-IN" sz="1600" i="1" dirty="0">
                          <a:latin typeface="Times New Roman"/>
                          <a:ea typeface="Times New Roman"/>
                        </a:rPr>
                        <a:t>Integration of English with Science)</a:t>
                      </a:r>
                      <a:endParaRPr lang="en-US" sz="1600" dirty="0">
                        <a:latin typeface="Times New Roman"/>
                        <a:ea typeface="Times New Roman"/>
                      </a:endParaRPr>
                    </a:p>
                  </a:txBody>
                  <a:tcPr marL="39925" marR="399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404">
                <a:tc>
                  <a:txBody>
                    <a:bodyPr/>
                    <a:lstStyle/>
                    <a:p>
                      <a:pPr marL="0" marR="0" algn="just">
                        <a:lnSpc>
                          <a:spcPct val="150000"/>
                        </a:lnSpc>
                        <a:spcBef>
                          <a:spcPts val="0"/>
                        </a:spcBef>
                        <a:spcAft>
                          <a:spcPts val="0"/>
                        </a:spcAft>
                        <a:tabLst>
                          <a:tab pos="5715000" algn="l"/>
                          <a:tab pos="6343650" algn="l"/>
                        </a:tabLst>
                      </a:pPr>
                      <a:r>
                        <a:rPr lang="en-IN" sz="1600" i="1">
                          <a:latin typeface="Times New Roman"/>
                          <a:ea typeface="Times New Roman"/>
                        </a:rPr>
                        <a:t>Class ...VI</a:t>
                      </a:r>
                      <a:endParaRPr lang="en-US" sz="1600">
                        <a:latin typeface="Times New Roman"/>
                        <a:ea typeface="Times New Roman"/>
                      </a:endParaRPr>
                    </a:p>
                    <a:p>
                      <a:pPr marL="0" marR="0" algn="just">
                        <a:lnSpc>
                          <a:spcPct val="150000"/>
                        </a:lnSpc>
                        <a:spcBef>
                          <a:spcPts val="0"/>
                        </a:spcBef>
                        <a:spcAft>
                          <a:spcPts val="0"/>
                        </a:spcAft>
                        <a:tabLst>
                          <a:tab pos="5715000" algn="l"/>
                          <a:tab pos="6343650" algn="l"/>
                        </a:tabLst>
                      </a:pPr>
                      <a:r>
                        <a:rPr lang="en-IN" sz="1600" i="1">
                          <a:latin typeface="Times New Roman"/>
                          <a:ea typeface="Times New Roman"/>
                        </a:rPr>
                        <a:t>Term...I</a:t>
                      </a:r>
                      <a:endParaRPr lang="en-US" sz="1600">
                        <a:latin typeface="Times New Roman"/>
                        <a:ea typeface="Times New Roman"/>
                      </a:endParaRPr>
                    </a:p>
                    <a:p>
                      <a:pPr marL="0" marR="0" algn="just">
                        <a:lnSpc>
                          <a:spcPct val="150000"/>
                        </a:lnSpc>
                        <a:spcBef>
                          <a:spcPts val="0"/>
                        </a:spcBef>
                        <a:spcAft>
                          <a:spcPts val="0"/>
                        </a:spcAft>
                        <a:tabLst>
                          <a:tab pos="5715000" algn="l"/>
                          <a:tab pos="6343650" algn="l"/>
                        </a:tabLst>
                      </a:pPr>
                      <a:r>
                        <a:rPr lang="en-IN" sz="1600" i="1">
                          <a:latin typeface="Times New Roman"/>
                          <a:ea typeface="Times New Roman"/>
                        </a:rPr>
                        <a:t>Unit...III</a:t>
                      </a:r>
                      <a:endParaRPr lang="en-US" sz="1600">
                        <a:latin typeface="Times New Roman"/>
                        <a:ea typeface="Times New Roman"/>
                      </a:endParaRPr>
                    </a:p>
                  </a:txBody>
                  <a:tcPr marL="39925" marR="399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tabLst>
                          <a:tab pos="5715000" algn="l"/>
                          <a:tab pos="6343650" algn="l"/>
                        </a:tabLst>
                      </a:pPr>
                      <a:r>
                        <a:rPr lang="en-IN" sz="1600" i="1" dirty="0">
                          <a:latin typeface="Times New Roman"/>
                          <a:ea typeface="Times New Roman"/>
                        </a:rPr>
                        <a:t>Lesson: ‘A Visitor from Distant Lands’     </a:t>
                      </a:r>
                      <a:r>
                        <a:rPr lang="en-IN" sz="1600" i="1" dirty="0" smtClean="0">
                          <a:latin typeface="Times New Roman"/>
                          <a:ea typeface="Times New Roman"/>
                        </a:rPr>
                        <a:t>(</a:t>
                      </a:r>
                      <a:r>
                        <a:rPr lang="en-IN" sz="1600" i="1" baseline="0" dirty="0" smtClean="0">
                          <a:latin typeface="Times New Roman"/>
                          <a:ea typeface="Times New Roman"/>
                        </a:rPr>
                        <a:t> Page no.133)</a:t>
                      </a:r>
                    </a:p>
                    <a:p>
                      <a:pPr marL="0" marR="0" algn="l">
                        <a:lnSpc>
                          <a:spcPct val="150000"/>
                        </a:lnSpc>
                        <a:spcBef>
                          <a:spcPts val="0"/>
                        </a:spcBef>
                        <a:spcAft>
                          <a:spcPts val="0"/>
                        </a:spcAft>
                        <a:tabLst>
                          <a:tab pos="5715000" algn="l"/>
                          <a:tab pos="6343650" algn="l"/>
                        </a:tabLst>
                      </a:pPr>
                      <a:r>
                        <a:rPr lang="en-IN" sz="1600" i="1" dirty="0" smtClean="0">
                          <a:latin typeface="Times New Roman"/>
                          <a:ea typeface="Times New Roman"/>
                        </a:rPr>
                        <a:t>In this unit the pupils learn about the vegetables that are from </a:t>
                      </a:r>
                    </a:p>
                    <a:p>
                      <a:pPr marL="0" marR="0" algn="just">
                        <a:lnSpc>
                          <a:spcPct val="150000"/>
                        </a:lnSpc>
                        <a:spcBef>
                          <a:spcPts val="0"/>
                        </a:spcBef>
                        <a:spcAft>
                          <a:spcPts val="0"/>
                        </a:spcAft>
                        <a:tabLst>
                          <a:tab pos="5715000" algn="l"/>
                          <a:tab pos="6343650" algn="l"/>
                        </a:tabLst>
                      </a:pPr>
                      <a:r>
                        <a:rPr lang="en-IN" sz="1600" i="1" dirty="0" smtClean="0">
                          <a:latin typeface="Times New Roman"/>
                          <a:ea typeface="Times New Roman"/>
                        </a:rPr>
                        <a:t>various countries / places. </a:t>
                      </a:r>
                      <a:endParaRPr lang="en-US" sz="1600" dirty="0" smtClean="0">
                        <a:latin typeface="Times New Roman"/>
                        <a:ea typeface="Times New Roman"/>
                      </a:endParaRPr>
                    </a:p>
                    <a:p>
                      <a:pPr marL="457200" marR="506095" algn="just">
                        <a:lnSpc>
                          <a:spcPct val="105000"/>
                        </a:lnSpc>
                        <a:spcBef>
                          <a:spcPts val="0"/>
                        </a:spcBef>
                        <a:spcAft>
                          <a:spcPts val="0"/>
                        </a:spcAft>
                        <a:tabLst>
                          <a:tab pos="5715000" algn="l"/>
                          <a:tab pos="6343650" algn="l"/>
                        </a:tabLst>
                      </a:pPr>
                      <a:r>
                        <a:rPr lang="en-IN" sz="1600" i="1" dirty="0" smtClean="0">
                          <a:latin typeface="Times New Roman"/>
                          <a:ea typeface="Times New Roman"/>
                        </a:rPr>
                        <a:t>( </a:t>
                      </a:r>
                      <a:r>
                        <a:rPr lang="en-IN" sz="1600" i="1" dirty="0">
                          <a:latin typeface="Times New Roman"/>
                          <a:ea typeface="Times New Roman"/>
                        </a:rPr>
                        <a:t>Integration of English with Social science)</a:t>
                      </a:r>
                      <a:endParaRPr lang="en-US" sz="1600" dirty="0">
                        <a:latin typeface="Times New Roman"/>
                        <a:ea typeface="Times New Roman"/>
                      </a:endParaRPr>
                    </a:p>
                  </a:txBody>
                  <a:tcPr marL="39925" marR="399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008">
                <a:tc>
                  <a:txBody>
                    <a:bodyPr/>
                    <a:lstStyle/>
                    <a:p>
                      <a:pPr marL="0" marR="0" algn="just">
                        <a:lnSpc>
                          <a:spcPct val="150000"/>
                        </a:lnSpc>
                        <a:spcBef>
                          <a:spcPts val="0"/>
                        </a:spcBef>
                        <a:spcAft>
                          <a:spcPts val="0"/>
                        </a:spcAft>
                        <a:tabLst>
                          <a:tab pos="5715000" algn="l"/>
                          <a:tab pos="6343650" algn="l"/>
                        </a:tabLst>
                      </a:pPr>
                      <a:r>
                        <a:rPr lang="en-IN" sz="1600" i="1">
                          <a:latin typeface="Times New Roman"/>
                          <a:ea typeface="Times New Roman"/>
                        </a:rPr>
                        <a:t>Class ...VII</a:t>
                      </a:r>
                      <a:endParaRPr lang="en-US" sz="1600">
                        <a:latin typeface="Times New Roman"/>
                        <a:ea typeface="Times New Roman"/>
                      </a:endParaRPr>
                    </a:p>
                    <a:p>
                      <a:pPr marL="0" marR="0" algn="just">
                        <a:lnSpc>
                          <a:spcPct val="150000"/>
                        </a:lnSpc>
                        <a:spcBef>
                          <a:spcPts val="0"/>
                        </a:spcBef>
                        <a:spcAft>
                          <a:spcPts val="0"/>
                        </a:spcAft>
                        <a:tabLst>
                          <a:tab pos="5715000" algn="l"/>
                          <a:tab pos="6343650" algn="l"/>
                        </a:tabLst>
                      </a:pPr>
                      <a:r>
                        <a:rPr lang="en-IN" sz="1600" i="1">
                          <a:latin typeface="Times New Roman"/>
                          <a:ea typeface="Times New Roman"/>
                        </a:rPr>
                        <a:t>Term...I</a:t>
                      </a:r>
                      <a:endParaRPr lang="en-US" sz="1600">
                        <a:latin typeface="Times New Roman"/>
                        <a:ea typeface="Times New Roman"/>
                      </a:endParaRPr>
                    </a:p>
                    <a:p>
                      <a:pPr marL="0" marR="0" algn="just">
                        <a:lnSpc>
                          <a:spcPct val="150000"/>
                        </a:lnSpc>
                        <a:spcBef>
                          <a:spcPts val="0"/>
                        </a:spcBef>
                        <a:spcAft>
                          <a:spcPts val="0"/>
                        </a:spcAft>
                        <a:tabLst>
                          <a:tab pos="5715000" algn="l"/>
                          <a:tab pos="6343650" algn="l"/>
                        </a:tabLst>
                      </a:pPr>
                      <a:r>
                        <a:rPr lang="en-IN" sz="1600" i="1">
                          <a:latin typeface="Times New Roman"/>
                          <a:ea typeface="Times New Roman"/>
                        </a:rPr>
                        <a:t>Unit...I</a:t>
                      </a:r>
                      <a:endParaRPr lang="en-US" sz="1600">
                        <a:latin typeface="Times New Roman"/>
                        <a:ea typeface="Times New Roman"/>
                      </a:endParaRPr>
                    </a:p>
                  </a:txBody>
                  <a:tcPr marL="39925" marR="399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tabLst>
                          <a:tab pos="5715000" algn="l"/>
                          <a:tab pos="6343650" algn="l"/>
                        </a:tabLst>
                      </a:pPr>
                      <a:r>
                        <a:rPr lang="en-IN" sz="1600" i="1" dirty="0">
                          <a:latin typeface="Times New Roman"/>
                          <a:ea typeface="Times New Roman"/>
                        </a:rPr>
                        <a:t>Supplementary Reader </a:t>
                      </a:r>
                      <a:r>
                        <a:rPr lang="en-IN" sz="1600" i="1" dirty="0" smtClean="0">
                          <a:latin typeface="Times New Roman"/>
                          <a:ea typeface="Times New Roman"/>
                        </a:rPr>
                        <a:t>: ‘ On </a:t>
                      </a:r>
                      <a:r>
                        <a:rPr lang="en-IN" sz="1600" i="1" dirty="0">
                          <a:latin typeface="Times New Roman"/>
                          <a:ea typeface="Times New Roman"/>
                        </a:rPr>
                        <a:t>Monday Morning</a:t>
                      </a:r>
                      <a:r>
                        <a:rPr lang="en-IN" sz="1600" i="1" dirty="0" smtClean="0">
                          <a:latin typeface="Times New Roman"/>
                          <a:ea typeface="Times New Roman"/>
                        </a:rPr>
                        <a:t>’      (Page  no.106)</a:t>
                      </a:r>
                    </a:p>
                    <a:p>
                      <a:pPr marL="0" marR="0" algn="l">
                        <a:lnSpc>
                          <a:spcPct val="150000"/>
                        </a:lnSpc>
                        <a:spcBef>
                          <a:spcPts val="0"/>
                        </a:spcBef>
                        <a:spcAft>
                          <a:spcPts val="0"/>
                        </a:spcAft>
                        <a:tabLst>
                          <a:tab pos="5715000" algn="l"/>
                          <a:tab pos="6343650" algn="l"/>
                        </a:tabLst>
                      </a:pPr>
                      <a:r>
                        <a:rPr lang="en-IN" sz="1600" i="1" dirty="0" smtClean="0">
                          <a:latin typeface="Times New Roman"/>
                          <a:ea typeface="Times New Roman"/>
                        </a:rPr>
                        <a:t>( </a:t>
                      </a:r>
                      <a:r>
                        <a:rPr lang="en-IN" sz="1600" i="1" dirty="0">
                          <a:latin typeface="Times New Roman"/>
                          <a:ea typeface="Times New Roman"/>
                        </a:rPr>
                        <a:t>Exercise given in page no.106)</a:t>
                      </a:r>
                      <a:endParaRPr lang="en-US" sz="1600" dirty="0">
                        <a:latin typeface="Times New Roman"/>
                        <a:ea typeface="Times New Roman"/>
                      </a:endParaRPr>
                    </a:p>
                    <a:p>
                      <a:pPr marL="342900" marR="506095" lvl="0" indent="-342900" algn="just">
                        <a:lnSpc>
                          <a:spcPct val="105000"/>
                        </a:lnSpc>
                        <a:spcBef>
                          <a:spcPts val="0"/>
                        </a:spcBef>
                        <a:spcAft>
                          <a:spcPts val="0"/>
                        </a:spcAft>
                        <a:buFont typeface="Wingdings"/>
                        <a:buChar char=""/>
                        <a:tabLst>
                          <a:tab pos="5715000" algn="l"/>
                          <a:tab pos="6343650" algn="l"/>
                        </a:tabLst>
                      </a:pPr>
                      <a:r>
                        <a:rPr lang="en-IN" sz="1600" i="1" dirty="0">
                          <a:latin typeface="Times New Roman"/>
                          <a:ea typeface="Times New Roman"/>
                        </a:rPr>
                        <a:t>The exercise ‘ Draw a road map with land marks’ makes the pupils give instructions to his / her friend to reach his /her house from school and mention some landmarks on the way. (Integration of English with Social science)</a:t>
                      </a:r>
                      <a:endParaRPr lang="en-US" sz="1600" dirty="0">
                        <a:latin typeface="Times New Roman"/>
                        <a:ea typeface="Times New Roman"/>
                      </a:endParaRPr>
                    </a:p>
                  </a:txBody>
                  <a:tcPr marL="39925" marR="399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153400" cy="1143000"/>
          </a:xfrm>
        </p:spPr>
        <p:txBody>
          <a:bodyPr>
            <a:normAutofit/>
          </a:bodyPr>
          <a:lstStyle/>
          <a:p>
            <a:pPr algn="ctr"/>
            <a:r>
              <a:rPr lang="en-IN" sz="2400" b="1" dirty="0" smtClean="0">
                <a:solidFill>
                  <a:srgbClr val="00B050"/>
                </a:solidFill>
                <a:latin typeface="Times New Roman" pitchFamily="18" charset="0"/>
                <a:cs typeface="Times New Roman" pitchFamily="18" charset="0"/>
              </a:rPr>
              <a:t>TEACHER PRACTICE TO FAMILIARISE CHILDREN TO THE ENGLISH </a:t>
            </a:r>
            <a:r>
              <a:rPr lang="en-IN" sz="2400" b="1" dirty="0" smtClean="0">
                <a:solidFill>
                  <a:srgbClr val="00B050"/>
                </a:solidFill>
                <a:latin typeface="Times New Roman" pitchFamily="18" charset="0"/>
                <a:cs typeface="Times New Roman" pitchFamily="18" charset="0"/>
              </a:rPr>
              <a:t>LANGUAGE</a:t>
            </a:r>
            <a:endParaRPr lang="en-US" sz="2400" b="1" dirty="0">
              <a:solidFill>
                <a:srgbClr val="00B050"/>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pPr algn="just"/>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Ms. </a:t>
            </a:r>
            <a:r>
              <a:rPr lang="en-IN" sz="2400" dirty="0" err="1" smtClean="0">
                <a:latin typeface="Times New Roman" pitchFamily="18" charset="0"/>
                <a:cs typeface="Times New Roman" pitchFamily="18" charset="0"/>
              </a:rPr>
              <a:t>Rekha</a:t>
            </a:r>
            <a:r>
              <a:rPr lang="en-IN" sz="2400" dirty="0" smtClean="0">
                <a:latin typeface="Times New Roman" pitchFamily="18" charset="0"/>
                <a:cs typeface="Times New Roman" pitchFamily="18" charset="0"/>
              </a:rPr>
              <a:t> </a:t>
            </a:r>
            <a:r>
              <a:rPr lang="en-IN" sz="2400" dirty="0" err="1" smtClean="0">
                <a:latin typeface="Times New Roman" pitchFamily="18" charset="0"/>
                <a:cs typeface="Times New Roman" pitchFamily="18" charset="0"/>
              </a:rPr>
              <a:t>Rani</a:t>
            </a:r>
            <a:r>
              <a:rPr lang="en-IN" sz="2400" dirty="0" smtClean="0">
                <a:latin typeface="Times New Roman" pitchFamily="18" charset="0"/>
                <a:cs typeface="Times New Roman" pitchFamily="18" charset="0"/>
              </a:rPr>
              <a:t> teaches classes I and II in the Government High School in </a:t>
            </a:r>
            <a:r>
              <a:rPr lang="en-IN" sz="2400" dirty="0" err="1" smtClean="0">
                <a:latin typeface="Times New Roman" pitchFamily="18" charset="0"/>
                <a:cs typeface="Times New Roman" pitchFamily="18" charset="0"/>
              </a:rPr>
              <a:t>Nasirpur</a:t>
            </a:r>
            <a:r>
              <a:rPr lang="en-IN" sz="2400" dirty="0" smtClean="0">
                <a:latin typeface="Times New Roman" pitchFamily="18" charset="0"/>
                <a:cs typeface="Times New Roman" pitchFamily="18" charset="0"/>
              </a:rPr>
              <a:t> in Uttar Pradesh.</a:t>
            </a:r>
          </a:p>
          <a:p>
            <a:pPr algn="just">
              <a:buNone/>
            </a:pP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She writes the names of the objects on a paper in big bold letters and pastes on them on the walls so that children notice the names of objects and use them</a:t>
            </a:r>
            <a:r>
              <a:rPr lang="en-IN" sz="2400" dirty="0" smtClean="0"/>
              <a:t>.</a:t>
            </a:r>
          </a:p>
          <a:p>
            <a:pPr>
              <a:buNone/>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pPr algn="just"/>
            <a:r>
              <a:rPr lang="en-US" sz="2400" dirty="0" err="1" smtClean="0">
                <a:solidFill>
                  <a:srgbClr val="00B050"/>
                </a:solidFill>
                <a:latin typeface="Times New Roman" pitchFamily="18" charset="0"/>
                <a:cs typeface="Times New Roman" pitchFamily="18" charset="0"/>
              </a:rPr>
              <a:t>Contd</a:t>
            </a:r>
            <a:r>
              <a:rPr lang="en-US" sz="2400" dirty="0" smtClean="0">
                <a:solidFill>
                  <a:srgbClr val="00B050"/>
                </a:solidFill>
                <a:latin typeface="Times New Roman" pitchFamily="18" charset="0"/>
                <a:cs typeface="Times New Roman" pitchFamily="18" charset="0"/>
              </a:rPr>
              <a:t>…</a:t>
            </a:r>
            <a:endParaRPr lang="en-US" sz="2400" dirty="0">
              <a:solidFill>
                <a:srgbClr val="00B05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143000"/>
            <a:ext cx="8229600" cy="4864291"/>
          </a:xfrm>
        </p:spPr>
        <p:txBody>
          <a:bodyPr numCol="2">
            <a:normAutofit lnSpcReduction="10000"/>
          </a:bodyPr>
          <a:lstStyle/>
          <a:p>
            <a:pPr>
              <a:buNone/>
            </a:pPr>
            <a:r>
              <a:rPr lang="en-IN" b="1" dirty="0" smtClean="0">
                <a:solidFill>
                  <a:srgbClr val="FF0000"/>
                </a:solidFill>
              </a:rPr>
              <a:t>She also uses formulaic usages like</a:t>
            </a:r>
            <a:endParaRPr lang="en-US" b="1" dirty="0" smtClean="0">
              <a:solidFill>
                <a:srgbClr val="FF0000"/>
              </a:solidFill>
            </a:endParaRPr>
          </a:p>
          <a:p>
            <a:pPr>
              <a:buNone/>
            </a:pPr>
            <a:endParaRPr lang="en-US" dirty="0" smtClean="0"/>
          </a:p>
          <a:p>
            <a:r>
              <a:rPr lang="en-IN" i="1" dirty="0" smtClean="0">
                <a:latin typeface="Times New Roman" pitchFamily="18" charset="0"/>
                <a:cs typeface="Times New Roman" pitchFamily="18" charset="0"/>
              </a:rPr>
              <a:t>May I come in?</a:t>
            </a:r>
            <a:endParaRPr lang="en-US" dirty="0" smtClean="0">
              <a:latin typeface="Times New Roman" pitchFamily="18" charset="0"/>
              <a:cs typeface="Times New Roman" pitchFamily="18" charset="0"/>
            </a:endParaRPr>
          </a:p>
          <a:p>
            <a:pPr>
              <a:buNone/>
            </a:pPr>
            <a:r>
              <a:rPr lang="en-IN"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r>
              <a:rPr lang="en-IN" i="1" dirty="0" smtClean="0">
                <a:latin typeface="Times New Roman" pitchFamily="18" charset="0"/>
                <a:cs typeface="Times New Roman" pitchFamily="18" charset="0"/>
              </a:rPr>
              <a:t>How are you?</a:t>
            </a:r>
            <a:endParaRPr lang="en-US" dirty="0" smtClean="0">
              <a:latin typeface="Times New Roman" pitchFamily="18" charset="0"/>
              <a:cs typeface="Times New Roman" pitchFamily="18" charset="0"/>
            </a:endParaRPr>
          </a:p>
          <a:p>
            <a:pPr>
              <a:buNone/>
            </a:pPr>
            <a:r>
              <a:rPr lang="en-IN"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r>
              <a:rPr lang="en-IN" i="1" dirty="0" smtClean="0">
                <a:latin typeface="Times New Roman" pitchFamily="18" charset="0"/>
                <a:cs typeface="Times New Roman" pitchFamily="18" charset="0"/>
              </a:rPr>
              <a:t>Can I borrow your pen?</a:t>
            </a:r>
            <a:endParaRPr lang="en-US" dirty="0" smtClean="0">
              <a:latin typeface="Times New Roman" pitchFamily="18" charset="0"/>
              <a:cs typeface="Times New Roman" pitchFamily="18" charset="0"/>
            </a:endParaRPr>
          </a:p>
          <a:p>
            <a:pPr>
              <a:buNone/>
            </a:pPr>
            <a:r>
              <a:rPr lang="en-IN"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r>
              <a:rPr lang="en-IN" i="1" dirty="0" smtClean="0">
                <a:latin typeface="Times New Roman" pitchFamily="18" charset="0"/>
                <a:cs typeface="Times New Roman" pitchFamily="18" charset="0"/>
              </a:rPr>
              <a:t>May I go to toilet?</a:t>
            </a:r>
            <a:endParaRPr lang="en-US" dirty="0" smtClean="0">
              <a:latin typeface="Times New Roman" pitchFamily="18" charset="0"/>
              <a:cs typeface="Times New Roman" pitchFamily="18" charset="0"/>
            </a:endParaRPr>
          </a:p>
          <a:p>
            <a:pPr>
              <a:buNone/>
            </a:pPr>
            <a:r>
              <a:rPr lang="en-IN"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endParaRPr lang="en-IN" i="1" dirty="0" smtClean="0">
              <a:latin typeface="Times New Roman" pitchFamily="18" charset="0"/>
              <a:cs typeface="Times New Roman" pitchFamily="18" charset="0"/>
            </a:endParaRPr>
          </a:p>
          <a:p>
            <a:r>
              <a:rPr lang="en-IN" i="1" dirty="0" smtClean="0">
                <a:latin typeface="Times New Roman" pitchFamily="18" charset="0"/>
                <a:cs typeface="Times New Roman" pitchFamily="18" charset="0"/>
              </a:rPr>
              <a:t>What is the price of your bag?</a:t>
            </a:r>
            <a:endParaRPr lang="en-US" dirty="0" smtClean="0">
              <a:latin typeface="Times New Roman" pitchFamily="18" charset="0"/>
              <a:cs typeface="Times New Roman" pitchFamily="18" charset="0"/>
            </a:endParaRPr>
          </a:p>
          <a:p>
            <a:pPr>
              <a:buNone/>
            </a:pPr>
            <a:r>
              <a:rPr lang="en-IN"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r>
              <a:rPr lang="en-IN" i="1" dirty="0" smtClean="0">
                <a:latin typeface="Times New Roman" pitchFamily="18" charset="0"/>
                <a:cs typeface="Times New Roman" pitchFamily="18" charset="0"/>
              </a:rPr>
              <a:t>Would you mind switching off the light?</a:t>
            </a:r>
            <a:endParaRPr lang="en-US" dirty="0" smtClean="0">
              <a:latin typeface="Times New Roman" pitchFamily="18" charset="0"/>
              <a:cs typeface="Times New Roman" pitchFamily="18" charset="0"/>
            </a:endParaRPr>
          </a:p>
          <a:p>
            <a:pPr>
              <a:buNone/>
            </a:pPr>
            <a:r>
              <a:rPr lang="en-IN"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r>
              <a:rPr lang="en-IN" i="1" dirty="0" smtClean="0">
                <a:latin typeface="Times New Roman" pitchFamily="18" charset="0"/>
                <a:cs typeface="Times New Roman" pitchFamily="18" charset="0"/>
              </a:rPr>
              <a:t>I beg your pardon.</a:t>
            </a:r>
            <a:endParaRPr lang="en-US" dirty="0" smtClean="0">
              <a:latin typeface="Times New Roman" pitchFamily="18" charset="0"/>
              <a:cs typeface="Times New Roman" pitchFamily="18" charset="0"/>
            </a:endParaRPr>
          </a:p>
          <a:p>
            <a:pPr>
              <a:buNone/>
            </a:pPr>
            <a:r>
              <a:rPr lang="en-IN"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r>
              <a:rPr lang="en-IN" i="1" dirty="0" smtClean="0">
                <a:latin typeface="Times New Roman" pitchFamily="18" charset="0"/>
                <a:cs typeface="Times New Roman" pitchFamily="18" charset="0"/>
              </a:rPr>
              <a:t>Keep quiet.</a:t>
            </a:r>
            <a:endParaRPr lang="en-US"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15962"/>
          </a:xfrm>
        </p:spPr>
        <p:txBody>
          <a:bodyPr>
            <a:normAutofit/>
          </a:bodyPr>
          <a:lstStyle/>
          <a:p>
            <a:r>
              <a:rPr lang="en-US" sz="2400" dirty="0" err="1" smtClean="0">
                <a:solidFill>
                  <a:srgbClr val="00B050"/>
                </a:solidFill>
                <a:latin typeface="Times New Roman" pitchFamily="18" charset="0"/>
                <a:cs typeface="Times New Roman" pitchFamily="18" charset="0"/>
              </a:rPr>
              <a:t>Contd</a:t>
            </a:r>
            <a:r>
              <a:rPr lang="en-US" sz="2400" dirty="0" smtClean="0">
                <a:solidFill>
                  <a:srgbClr val="00B050"/>
                </a:solidFill>
                <a:latin typeface="Times New Roman" pitchFamily="18" charset="0"/>
                <a:cs typeface="Times New Roman" pitchFamily="18" charset="0"/>
              </a:rPr>
              <a:t>…</a:t>
            </a:r>
            <a:endParaRPr lang="en-US" sz="2400" dirty="0">
              <a:solidFill>
                <a:srgbClr val="00B05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533400" y="1143000"/>
            <a:ext cx="8153400" cy="4876800"/>
          </a:xfrm>
        </p:spPr>
        <p:txBody>
          <a:bodyPr>
            <a:normAutofit/>
          </a:bodyPr>
          <a:lstStyle/>
          <a:p>
            <a:pPr algn="just"/>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She has made all her children write the names of the objects and things available in the classroom and in the school in English and their mother tongue.</a:t>
            </a:r>
          </a:p>
          <a:p>
            <a:pPr algn="just">
              <a:buNone/>
            </a:pP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The names of the objects are like door, window, table, blackboard, roof, water pot, etc. These are written in full sentences like, </a:t>
            </a:r>
            <a:r>
              <a:rPr lang="en-IN" sz="2400" i="1" dirty="0" smtClean="0">
                <a:latin typeface="Times New Roman" pitchFamily="18" charset="0"/>
                <a:cs typeface="Times New Roman" pitchFamily="18" charset="0"/>
              </a:rPr>
              <a:t>This is a door</a:t>
            </a:r>
            <a:r>
              <a:rPr lang="en-IN" sz="2400" dirty="0" smtClean="0">
                <a:latin typeface="Times New Roman" pitchFamily="18" charset="0"/>
                <a:cs typeface="Times New Roman" pitchFamily="18" charset="0"/>
              </a:rPr>
              <a:t>. </a:t>
            </a:r>
            <a:r>
              <a:rPr lang="en-IN" sz="2400" i="1" dirty="0" smtClean="0">
                <a:latin typeface="Times New Roman" pitchFamily="18" charset="0"/>
                <a:cs typeface="Times New Roman" pitchFamily="18" charset="0"/>
              </a:rPr>
              <a:t>These are windows</a:t>
            </a:r>
            <a:r>
              <a:rPr lang="en-IN" sz="2400" dirty="0" smtClean="0">
                <a:latin typeface="Times New Roman" pitchFamily="18" charset="0"/>
                <a:cs typeface="Times New Roman" pitchFamily="18" charset="0"/>
              </a:rPr>
              <a:t> and so on.</a:t>
            </a:r>
          </a:p>
          <a:p>
            <a:pPr algn="just">
              <a:buNone/>
            </a:pP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She says, “This will help my children know the meaning of the language chunks i.e. words and phrase as a whole, like “</a:t>
            </a:r>
            <a:r>
              <a:rPr lang="en-IN" sz="2400" i="1" dirty="0" smtClean="0">
                <a:latin typeface="Times New Roman" pitchFamily="18" charset="0"/>
                <a:cs typeface="Times New Roman" pitchFamily="18" charset="0"/>
              </a:rPr>
              <a:t>May I go to the toilet</a:t>
            </a:r>
            <a:r>
              <a:rPr lang="en-IN"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solidFill>
                  <a:srgbClr val="00B050"/>
                </a:solidFill>
                <a:latin typeface="Times New Roman" pitchFamily="18" charset="0"/>
                <a:cs typeface="Times New Roman" pitchFamily="18" charset="0"/>
              </a:rPr>
              <a:t>Discuss and Reflect</a:t>
            </a:r>
            <a:endParaRPr lang="en-US" sz="2400" b="1" dirty="0">
              <a:solidFill>
                <a:srgbClr val="00B050"/>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pPr>
              <a:buNone/>
            </a:pPr>
            <a:endParaRPr lang="en-IN" b="1" i="1" dirty="0" smtClean="0"/>
          </a:p>
          <a:p>
            <a:pPr algn="just">
              <a:lnSpc>
                <a:spcPct val="150000"/>
              </a:lnSpc>
              <a:buNone/>
            </a:pPr>
            <a:r>
              <a:rPr lang="en-IN" sz="2400" dirty="0" smtClean="0">
                <a:latin typeface="Times New Roman" pitchFamily="18" charset="0"/>
                <a:cs typeface="Times New Roman" pitchFamily="18" charset="0"/>
              </a:rPr>
              <a:t>    </a:t>
            </a:r>
            <a:r>
              <a:rPr lang="en-IN" sz="2400" b="1" dirty="0" smtClean="0">
                <a:solidFill>
                  <a:srgbClr val="FF0000"/>
                </a:solidFill>
                <a:latin typeface="Times New Roman" pitchFamily="18" charset="0"/>
                <a:cs typeface="Times New Roman" pitchFamily="18" charset="0"/>
              </a:rPr>
              <a:t>Share the measures taken by you to make your pupils feel confident in speaking in English.</a:t>
            </a:r>
            <a:endParaRPr lang="en-US" sz="24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258762"/>
          </a:xfrm>
        </p:spPr>
        <p:txBody>
          <a:bodyPr>
            <a:normAutofit fontScale="90000"/>
          </a:bodyPr>
          <a:lstStyle/>
          <a:p>
            <a:r>
              <a:rPr lang="en-US" sz="1000" dirty="0" smtClean="0">
                <a:solidFill>
                  <a:schemeClr val="bg1"/>
                </a:solidFill>
              </a:rPr>
              <a:t>.</a:t>
            </a:r>
            <a:endParaRPr lang="en-US" sz="1000" dirty="0">
              <a:solidFill>
                <a:schemeClr val="bg1"/>
              </a:solidFill>
            </a:endParaRPr>
          </a:p>
        </p:txBody>
      </p:sp>
      <p:sp>
        <p:nvSpPr>
          <p:cNvPr id="2" name="Content Placeholder 1"/>
          <p:cNvSpPr>
            <a:spLocks noGrp="1"/>
          </p:cNvSpPr>
          <p:nvPr>
            <p:ph sz="quarter" idx="1"/>
          </p:nvPr>
        </p:nvSpPr>
        <p:spPr>
          <a:xfrm>
            <a:off x="457200" y="609600"/>
            <a:ext cx="8229600" cy="5397691"/>
          </a:xfrm>
        </p:spPr>
        <p:txBody>
          <a:bodyPr/>
          <a:lstStyle/>
          <a:p>
            <a:pPr algn="ctr">
              <a:buNone/>
            </a:pPr>
            <a:endParaRPr lang="en-US" i="1" dirty="0" smtClean="0"/>
          </a:p>
          <a:p>
            <a:pPr algn="ctr">
              <a:buNone/>
            </a:pPr>
            <a:endParaRPr lang="en-US" i="1" dirty="0" smtClean="0"/>
          </a:p>
          <a:p>
            <a:pPr algn="ctr">
              <a:lnSpc>
                <a:spcPct val="150000"/>
              </a:lnSpc>
              <a:buNone/>
            </a:pPr>
            <a:endParaRPr lang="en-US" b="1" i="1" dirty="0"/>
          </a:p>
        </p:txBody>
      </p:sp>
      <p:pic>
        <p:nvPicPr>
          <p:cNvPr id="4" name="Picture 2" descr="C:\Users\Hema\Downloads\images.jpeg"/>
          <p:cNvPicPr>
            <a:picLocks noChangeAspect="1" noChangeArrowheads="1"/>
          </p:cNvPicPr>
          <p:nvPr/>
        </p:nvPicPr>
        <p:blipFill>
          <a:blip r:embed="rId3"/>
          <a:srcRect/>
          <a:stretch>
            <a:fillRect/>
          </a:stretch>
        </p:blipFill>
        <p:spPr bwMode="auto">
          <a:xfrm>
            <a:off x="609600" y="990600"/>
            <a:ext cx="7619999" cy="44196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68362"/>
          </a:xfrm>
        </p:spPr>
        <p:txBody>
          <a:bodyPr>
            <a:normAutofit fontScale="90000"/>
          </a:bodyPr>
          <a:lstStyle/>
          <a:p>
            <a:pPr algn="ctr"/>
            <a:r>
              <a:rPr lang="en-IN" sz="2700" b="1" dirty="0" smtClean="0">
                <a:solidFill>
                  <a:srgbClr val="00B050"/>
                </a:solidFill>
                <a:latin typeface="Times New Roman" pitchFamily="18" charset="0"/>
                <a:cs typeface="Times New Roman" pitchFamily="18" charset="0"/>
              </a:rPr>
              <a:t>CREATING LANGUAGE RICH ENVIRONMENT</a:t>
            </a: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endParaRPr lang="en-US" sz="24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381000" y="762000"/>
            <a:ext cx="8305800" cy="6096000"/>
          </a:xfrm>
        </p:spPr>
        <p:txBody>
          <a:bodyPr>
            <a:normAutofit/>
          </a:bodyPr>
          <a:lstStyle/>
          <a:p>
            <a:pPr algn="just"/>
            <a:r>
              <a:rPr lang="en-IN" sz="2400" dirty="0" smtClean="0">
                <a:latin typeface="Times New Roman" pitchFamily="18" charset="0"/>
                <a:cs typeface="Times New Roman" pitchFamily="18" charset="0"/>
              </a:rPr>
              <a:t>Learners should develop and possess both </a:t>
            </a:r>
            <a:r>
              <a:rPr lang="en-IN" sz="2400" b="1" dirty="0" smtClean="0">
                <a:solidFill>
                  <a:srgbClr val="FF0000"/>
                </a:solidFill>
                <a:latin typeface="Times New Roman" pitchFamily="18" charset="0"/>
                <a:cs typeface="Times New Roman" pitchFamily="18" charset="0"/>
              </a:rPr>
              <a:t>Basic Interpersonal Communicative Skills</a:t>
            </a:r>
            <a:r>
              <a:rPr lang="en-IN" sz="2400" b="1" dirty="0" smtClean="0">
                <a:latin typeface="Times New Roman" pitchFamily="18" charset="0"/>
                <a:cs typeface="Times New Roman" pitchFamily="18" charset="0"/>
              </a:rPr>
              <a:t> </a:t>
            </a:r>
            <a:r>
              <a:rPr lang="en-IN" sz="2400" dirty="0" smtClean="0">
                <a:latin typeface="Times New Roman" pitchFamily="18" charset="0"/>
                <a:cs typeface="Times New Roman" pitchFamily="18" charset="0"/>
              </a:rPr>
              <a:t>(BICS) and </a:t>
            </a:r>
            <a:r>
              <a:rPr lang="en-IN" sz="2400" b="1" dirty="0" smtClean="0">
                <a:solidFill>
                  <a:srgbClr val="FF0000"/>
                </a:solidFill>
                <a:latin typeface="Times New Roman" pitchFamily="18" charset="0"/>
                <a:cs typeface="Times New Roman" pitchFamily="18" charset="0"/>
              </a:rPr>
              <a:t>Cognitively Advanced Language Proficiency</a:t>
            </a:r>
            <a:r>
              <a:rPr lang="en-IN" sz="2400" dirty="0" smtClean="0">
                <a:solidFill>
                  <a:srgbClr val="FF0000"/>
                </a:solidFill>
                <a:latin typeface="Times New Roman" pitchFamily="18" charset="0"/>
                <a:cs typeface="Times New Roman" pitchFamily="18" charset="0"/>
              </a:rPr>
              <a:t> </a:t>
            </a:r>
            <a:r>
              <a:rPr lang="en-IN" sz="2400" dirty="0" smtClean="0">
                <a:latin typeface="Times New Roman" pitchFamily="18" charset="0"/>
                <a:cs typeface="Times New Roman" pitchFamily="18" charset="0"/>
              </a:rPr>
              <a:t>(CALP) (Cummins and Swain, 1986).</a:t>
            </a:r>
          </a:p>
          <a:p>
            <a:pPr algn="just"/>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The language ability that is associated with BICS largely involves the skills to perform effectively in situations that are rich in context.</a:t>
            </a:r>
          </a:p>
          <a:p>
            <a:pPr algn="just"/>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The language of here and now and that of peer group interaction belongs to the domain of BICS.</a:t>
            </a:r>
          </a:p>
          <a:p>
            <a:pPr algn="just"/>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CALP level abilities are needed to perform effectively in contextually poor and cognitively demanding situations. It would generally be acquired through instructed language settings.</a:t>
            </a:r>
            <a:endParaRPr lang="en-US" sz="2400"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792162"/>
          </a:xfrm>
        </p:spPr>
        <p:txBody>
          <a:bodyPr>
            <a:normAutofit/>
          </a:bodyPr>
          <a:lstStyle/>
          <a:p>
            <a:pPr algn="ctr"/>
            <a:r>
              <a:rPr lang="en-IN" sz="2400" b="1" dirty="0" smtClean="0">
                <a:solidFill>
                  <a:srgbClr val="00B050"/>
                </a:solidFill>
                <a:latin typeface="Times New Roman" pitchFamily="18" charset="0"/>
                <a:cs typeface="Times New Roman" pitchFamily="18" charset="0"/>
              </a:rPr>
              <a:t>STRATEGIES FOR LANGUAGE LEARNING</a:t>
            </a:r>
            <a:endParaRPr lang="en-US" sz="2400" dirty="0">
              <a:solidFill>
                <a:srgbClr val="00B05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609600" y="1447800"/>
            <a:ext cx="8229600" cy="4572000"/>
          </a:xfrm>
        </p:spPr>
        <p:txBody>
          <a:bodyPr>
            <a:normAutofit fontScale="32500" lnSpcReduction="20000"/>
          </a:bodyPr>
          <a:lstStyle/>
          <a:p>
            <a:pPr lvl="0"/>
            <a:r>
              <a:rPr lang="en-IN" sz="7200" b="1" dirty="0" smtClean="0">
                <a:solidFill>
                  <a:srgbClr val="FF0000"/>
                </a:solidFill>
                <a:latin typeface="Times New Roman" pitchFamily="18" charset="0"/>
                <a:cs typeface="Times New Roman" pitchFamily="18" charset="0"/>
              </a:rPr>
              <a:t>Create class libraries </a:t>
            </a:r>
            <a:r>
              <a:rPr lang="en-IN" sz="7200" dirty="0" smtClean="0">
                <a:latin typeface="Times New Roman" pitchFamily="18" charset="0"/>
                <a:cs typeface="Times New Roman" pitchFamily="18" charset="0"/>
              </a:rPr>
              <a:t>to promote reading, shared reading and study groups.</a:t>
            </a:r>
            <a:endParaRPr lang="en-US" sz="7200" dirty="0" smtClean="0">
              <a:latin typeface="Times New Roman" pitchFamily="18" charset="0"/>
              <a:cs typeface="Times New Roman" pitchFamily="18" charset="0"/>
            </a:endParaRPr>
          </a:p>
          <a:p>
            <a:pPr>
              <a:buNone/>
            </a:pPr>
            <a:r>
              <a:rPr lang="en-IN" sz="7200" dirty="0" smtClean="0">
                <a:latin typeface="Times New Roman" pitchFamily="18" charset="0"/>
                <a:cs typeface="Times New Roman" pitchFamily="18" charset="0"/>
              </a:rPr>
              <a:t> </a:t>
            </a:r>
            <a:endParaRPr lang="en-US" sz="7200" dirty="0" smtClean="0">
              <a:latin typeface="Times New Roman" pitchFamily="18" charset="0"/>
              <a:cs typeface="Times New Roman" pitchFamily="18" charset="0"/>
            </a:endParaRPr>
          </a:p>
          <a:p>
            <a:pPr lvl="0"/>
            <a:r>
              <a:rPr lang="en-IN" sz="7200" b="1" dirty="0" smtClean="0">
                <a:solidFill>
                  <a:srgbClr val="FF0000"/>
                </a:solidFill>
                <a:latin typeface="Times New Roman" pitchFamily="18" charset="0"/>
                <a:cs typeface="Times New Roman" pitchFamily="18" charset="0"/>
              </a:rPr>
              <a:t>Use role-play and storytelling </a:t>
            </a:r>
            <a:r>
              <a:rPr lang="en-IN" sz="7200" dirty="0" smtClean="0">
                <a:latin typeface="Times New Roman" pitchFamily="18" charset="0"/>
                <a:cs typeface="Times New Roman" pitchFamily="18" charset="0"/>
              </a:rPr>
              <a:t>as a strategy to teach all the four skills in conjunction.</a:t>
            </a:r>
            <a:endParaRPr lang="en-US" sz="7200" dirty="0" smtClean="0">
              <a:latin typeface="Times New Roman" pitchFamily="18" charset="0"/>
              <a:cs typeface="Times New Roman" pitchFamily="18" charset="0"/>
            </a:endParaRPr>
          </a:p>
          <a:p>
            <a:pPr>
              <a:buNone/>
            </a:pPr>
            <a:r>
              <a:rPr lang="en-IN" sz="7200" dirty="0" smtClean="0">
                <a:latin typeface="Times New Roman" pitchFamily="18" charset="0"/>
                <a:cs typeface="Times New Roman" pitchFamily="18" charset="0"/>
              </a:rPr>
              <a:t> </a:t>
            </a:r>
            <a:endParaRPr lang="en-US" sz="7200" dirty="0" smtClean="0">
              <a:latin typeface="Times New Roman" pitchFamily="18" charset="0"/>
              <a:cs typeface="Times New Roman" pitchFamily="18" charset="0"/>
            </a:endParaRPr>
          </a:p>
          <a:p>
            <a:pPr lvl="0"/>
            <a:r>
              <a:rPr lang="en-IN" sz="7200" b="1" dirty="0" smtClean="0">
                <a:solidFill>
                  <a:srgbClr val="FF0000"/>
                </a:solidFill>
                <a:latin typeface="Times New Roman" pitchFamily="18" charset="0"/>
                <a:cs typeface="Times New Roman" pitchFamily="18" charset="0"/>
              </a:rPr>
              <a:t>Reflect meaningfully on incidents</a:t>
            </a:r>
            <a:r>
              <a:rPr lang="en-IN" sz="7200" dirty="0" smtClean="0">
                <a:solidFill>
                  <a:srgbClr val="FF0000"/>
                </a:solidFill>
                <a:latin typeface="Times New Roman" pitchFamily="18" charset="0"/>
                <a:cs typeface="Times New Roman" pitchFamily="18" charset="0"/>
              </a:rPr>
              <a:t> </a:t>
            </a:r>
            <a:r>
              <a:rPr lang="en-IN" sz="7200" dirty="0" smtClean="0">
                <a:latin typeface="Times New Roman" pitchFamily="18" charset="0"/>
                <a:cs typeface="Times New Roman" pitchFamily="18" charset="0"/>
              </a:rPr>
              <a:t>which occur in day to day life.</a:t>
            </a:r>
            <a:endParaRPr lang="en-US" sz="7200" dirty="0" smtClean="0">
              <a:latin typeface="Times New Roman" pitchFamily="18" charset="0"/>
              <a:cs typeface="Times New Roman" pitchFamily="18" charset="0"/>
            </a:endParaRPr>
          </a:p>
          <a:p>
            <a:pPr>
              <a:buNone/>
            </a:pPr>
            <a:r>
              <a:rPr lang="en-IN" sz="7200" dirty="0" smtClean="0">
                <a:latin typeface="Times New Roman" pitchFamily="18" charset="0"/>
                <a:cs typeface="Times New Roman" pitchFamily="18" charset="0"/>
              </a:rPr>
              <a:t> </a:t>
            </a:r>
            <a:endParaRPr lang="en-US" sz="7200" dirty="0" smtClean="0">
              <a:latin typeface="Times New Roman" pitchFamily="18" charset="0"/>
              <a:cs typeface="Times New Roman" pitchFamily="18" charset="0"/>
            </a:endParaRPr>
          </a:p>
          <a:p>
            <a:pPr lvl="0"/>
            <a:r>
              <a:rPr lang="en-IN" sz="7200" b="1" dirty="0" smtClean="0">
                <a:solidFill>
                  <a:srgbClr val="FF0000"/>
                </a:solidFill>
                <a:latin typeface="Times New Roman" pitchFamily="18" charset="0"/>
                <a:cs typeface="Times New Roman" pitchFamily="18" charset="0"/>
              </a:rPr>
              <a:t>Use media inputs</a:t>
            </a:r>
            <a:r>
              <a:rPr lang="en-IN" sz="7200" dirty="0" smtClean="0">
                <a:solidFill>
                  <a:srgbClr val="FF0000"/>
                </a:solidFill>
                <a:latin typeface="Times New Roman" pitchFamily="18" charset="0"/>
                <a:cs typeface="Times New Roman" pitchFamily="18" charset="0"/>
              </a:rPr>
              <a:t> </a:t>
            </a:r>
            <a:r>
              <a:rPr lang="en-IN" sz="7200" dirty="0" smtClean="0">
                <a:latin typeface="Times New Roman" pitchFamily="18" charset="0"/>
                <a:cs typeface="Times New Roman" pitchFamily="18" charset="0"/>
              </a:rPr>
              <a:t>such as magazines, newspaper, ICT, etc. in the classroom.</a:t>
            </a:r>
            <a:endParaRPr lang="en-US" sz="7200" dirty="0" smtClean="0">
              <a:latin typeface="Times New Roman" pitchFamily="18" charset="0"/>
              <a:cs typeface="Times New Roman" pitchFamily="18" charset="0"/>
            </a:endParaRPr>
          </a:p>
          <a:p>
            <a:pPr>
              <a:buNone/>
            </a:pPr>
            <a:r>
              <a:rPr lang="en-IN" sz="7200" dirty="0" smtClean="0">
                <a:latin typeface="Times New Roman" pitchFamily="18" charset="0"/>
                <a:cs typeface="Times New Roman" pitchFamily="18" charset="0"/>
              </a:rPr>
              <a:t> </a:t>
            </a:r>
            <a:endParaRPr lang="en-US" sz="7200" dirty="0" smtClean="0">
              <a:latin typeface="Times New Roman" pitchFamily="18" charset="0"/>
              <a:cs typeface="Times New Roman" pitchFamily="18" charset="0"/>
            </a:endParaRPr>
          </a:p>
          <a:p>
            <a:pPr>
              <a:buNone/>
            </a:pPr>
            <a:r>
              <a:rPr lang="en-IN" sz="5100" dirty="0" smtClean="0">
                <a:latin typeface="Times New Roman" pitchFamily="18" charset="0"/>
                <a:cs typeface="Times New Roman" pitchFamily="18" charset="0"/>
              </a:rPr>
              <a:t> </a:t>
            </a:r>
            <a:endParaRPr lang="en-US" sz="5100"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err="1" smtClean="0">
                <a:solidFill>
                  <a:srgbClr val="00B050"/>
                </a:solidFill>
                <a:latin typeface="Times New Roman" pitchFamily="18" charset="0"/>
                <a:cs typeface="Times New Roman" pitchFamily="18" charset="0"/>
              </a:rPr>
              <a:t>Contd</a:t>
            </a:r>
            <a:r>
              <a:rPr lang="en-US" sz="2400" dirty="0" smtClean="0">
                <a:solidFill>
                  <a:srgbClr val="00B050"/>
                </a:solidFill>
                <a:latin typeface="Times New Roman" pitchFamily="18" charset="0"/>
                <a:cs typeface="Times New Roman" pitchFamily="18" charset="0"/>
              </a:rPr>
              <a:t>…</a:t>
            </a:r>
            <a:endParaRPr lang="en-US" sz="2400" dirty="0">
              <a:solidFill>
                <a:srgbClr val="00B050"/>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pPr lvl="0" algn="just"/>
            <a:r>
              <a:rPr lang="en-IN" sz="2400" dirty="0" smtClean="0">
                <a:latin typeface="Times New Roman" pitchFamily="18" charset="0"/>
                <a:cs typeface="Times New Roman" pitchFamily="18" charset="0"/>
              </a:rPr>
              <a:t>Create </a:t>
            </a:r>
            <a:r>
              <a:rPr lang="en-IN" sz="2400" b="1" dirty="0" smtClean="0">
                <a:solidFill>
                  <a:srgbClr val="FF0000"/>
                </a:solidFill>
                <a:latin typeface="Times New Roman" pitchFamily="18" charset="0"/>
                <a:cs typeface="Times New Roman" pitchFamily="18" charset="0"/>
              </a:rPr>
              <a:t>conducive classroom environment </a:t>
            </a:r>
            <a:r>
              <a:rPr lang="en-IN" sz="2400" dirty="0" smtClean="0">
                <a:latin typeface="Times New Roman" pitchFamily="18" charset="0"/>
                <a:cs typeface="Times New Roman" pitchFamily="18" charset="0"/>
              </a:rPr>
              <a:t>and ensure that all children participate.</a:t>
            </a:r>
            <a:endParaRPr lang="en-US" sz="2400" dirty="0" smtClean="0">
              <a:latin typeface="Times New Roman" pitchFamily="18" charset="0"/>
              <a:cs typeface="Times New Roman" pitchFamily="18" charset="0"/>
            </a:endParaRPr>
          </a:p>
          <a:p>
            <a:pPr algn="just">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lgn="just"/>
            <a:r>
              <a:rPr lang="en-IN" sz="2400" b="1" dirty="0" smtClean="0">
                <a:solidFill>
                  <a:srgbClr val="FF0000"/>
                </a:solidFill>
                <a:latin typeface="Times New Roman" pitchFamily="18" charset="0"/>
                <a:cs typeface="Times New Roman" pitchFamily="18" charset="0"/>
              </a:rPr>
              <a:t>Connect</a:t>
            </a:r>
            <a:r>
              <a:rPr lang="en-IN" sz="2400" dirty="0" smtClean="0">
                <a:latin typeface="Times New Roman" pitchFamily="18" charset="0"/>
                <a:cs typeface="Times New Roman" pitchFamily="18" charset="0"/>
              </a:rPr>
              <a:t> language learning to the children’ daily life, culture and society.</a:t>
            </a:r>
            <a:endParaRPr lang="en-US" sz="2400" dirty="0" smtClean="0">
              <a:latin typeface="Times New Roman" pitchFamily="18" charset="0"/>
              <a:cs typeface="Times New Roman" pitchFamily="18" charset="0"/>
            </a:endParaRPr>
          </a:p>
          <a:p>
            <a:pPr algn="just">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lgn="just"/>
            <a:r>
              <a:rPr lang="en-IN" sz="2400" dirty="0" smtClean="0">
                <a:latin typeface="Times New Roman" pitchFamily="18" charset="0"/>
                <a:cs typeface="Times New Roman" pitchFamily="18" charset="0"/>
              </a:rPr>
              <a:t>Plan and use activities like </a:t>
            </a:r>
            <a:r>
              <a:rPr lang="en-IN" sz="2400" b="1" dirty="0" smtClean="0">
                <a:solidFill>
                  <a:srgbClr val="FF0000"/>
                </a:solidFill>
                <a:latin typeface="Times New Roman" pitchFamily="18" charset="0"/>
                <a:cs typeface="Times New Roman" pitchFamily="18" charset="0"/>
              </a:rPr>
              <a:t>pair work, group work, interactions </a:t>
            </a:r>
            <a:r>
              <a:rPr lang="en-IN" sz="2400" dirty="0" smtClean="0">
                <a:latin typeface="Times New Roman" pitchFamily="18" charset="0"/>
                <a:cs typeface="Times New Roman" pitchFamily="18" charset="0"/>
              </a:rPr>
              <a:t>effectively in the classroom.</a:t>
            </a:r>
            <a:endParaRPr lang="en-US" sz="2400"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1981200"/>
            <a:ext cx="8229600" cy="3657600"/>
          </a:xfrm>
        </p:spPr>
        <p:txBody>
          <a:bodyPr>
            <a:normAutofit/>
          </a:bodyPr>
          <a:lstStyle/>
          <a:p>
            <a:pPr lvl="0" algn="just">
              <a:buFont typeface="Wingdings" pitchFamily="2" charset="2"/>
              <a:buChar char="Ø"/>
            </a:pPr>
            <a:endParaRPr lang="en-IN" sz="2400" cap="none" dirty="0" smtClean="0">
              <a:solidFill>
                <a:schemeClr val="tx1"/>
              </a:solidFill>
              <a:latin typeface="Times New Roman" pitchFamily="18" charset="0"/>
              <a:cs typeface="Times New Roman" pitchFamily="18" charset="0"/>
            </a:endParaRPr>
          </a:p>
          <a:p>
            <a:pPr lvl="0" algn="just">
              <a:buFont typeface="Wingdings" pitchFamily="2" charset="2"/>
              <a:buChar char="Ø"/>
            </a:pPr>
            <a:endParaRPr lang="en-IN" sz="2400" dirty="0" smtClean="0">
              <a:solidFill>
                <a:schemeClr val="tx1"/>
              </a:solidFill>
              <a:latin typeface="Times New Roman" pitchFamily="18" charset="0"/>
              <a:cs typeface="Times New Roman" pitchFamily="18" charset="0"/>
            </a:endParaRPr>
          </a:p>
          <a:p>
            <a:pPr lvl="0" algn="just">
              <a:buFont typeface="Wingdings" pitchFamily="2" charset="2"/>
              <a:buChar char="Ø"/>
            </a:pPr>
            <a:endParaRPr lang="en-IN" sz="2400" cap="none" dirty="0" smtClean="0">
              <a:solidFill>
                <a:schemeClr val="tx1"/>
              </a:solidFill>
              <a:latin typeface="Times New Roman" pitchFamily="18" charset="0"/>
              <a:cs typeface="Times New Roman" pitchFamily="18" charset="0"/>
            </a:endParaRPr>
          </a:p>
          <a:p>
            <a:pPr lvl="0" algn="just">
              <a:buFont typeface="Wingdings" pitchFamily="2" charset="2"/>
              <a:buChar char="Ø"/>
            </a:pPr>
            <a:r>
              <a:rPr lang="en-IN" sz="2400" b="1" cap="none" dirty="0" smtClean="0">
                <a:solidFill>
                  <a:srgbClr val="FF0000"/>
                </a:solidFill>
                <a:latin typeface="Times New Roman" pitchFamily="18" charset="0"/>
                <a:cs typeface="Times New Roman" pitchFamily="18" charset="0"/>
              </a:rPr>
              <a:t>How can a teacher create a language rich environment in her classroom and in school?</a:t>
            </a:r>
            <a:endParaRPr lang="en-US" sz="2400" b="1" cap="none" dirty="0" smtClean="0">
              <a:solidFill>
                <a:srgbClr val="FF0000"/>
              </a:solidFill>
              <a:latin typeface="Times New Roman" pitchFamily="18" charset="0"/>
              <a:cs typeface="Times New Roman" pitchFamily="18" charset="0"/>
            </a:endParaRPr>
          </a:p>
          <a:p>
            <a:pPr algn="just"/>
            <a:r>
              <a:rPr lang="en-IN" sz="2400" b="1" cap="none" dirty="0" smtClean="0">
                <a:solidFill>
                  <a:srgbClr val="FF0000"/>
                </a:solidFill>
                <a:latin typeface="Times New Roman" pitchFamily="18" charset="0"/>
                <a:cs typeface="Times New Roman" pitchFamily="18" charset="0"/>
              </a:rPr>
              <a:t> </a:t>
            </a:r>
            <a:endParaRPr lang="en-US" sz="2400" b="1" cap="none" dirty="0" smtClean="0">
              <a:solidFill>
                <a:srgbClr val="FF0000"/>
              </a:solidFill>
              <a:latin typeface="Times New Roman" pitchFamily="18" charset="0"/>
              <a:cs typeface="Times New Roman" pitchFamily="18" charset="0"/>
            </a:endParaRPr>
          </a:p>
          <a:p>
            <a:pPr lvl="0" algn="just">
              <a:buFont typeface="Wingdings" pitchFamily="2" charset="2"/>
              <a:buChar char="Ø"/>
            </a:pPr>
            <a:r>
              <a:rPr lang="en-IN" sz="2400" b="1" cap="none" dirty="0" smtClean="0">
                <a:solidFill>
                  <a:srgbClr val="FF0000"/>
                </a:solidFill>
                <a:latin typeface="Times New Roman" pitchFamily="18" charset="0"/>
                <a:cs typeface="Times New Roman" pitchFamily="18" charset="0"/>
              </a:rPr>
              <a:t>How can teacher promote BICS and CALP in children in context</a:t>
            </a:r>
            <a:r>
              <a:rPr lang="en-IN" sz="2400" b="1" dirty="0" smtClean="0">
                <a:solidFill>
                  <a:srgbClr val="FF0000"/>
                </a:solidFill>
                <a:latin typeface="Times New Roman" pitchFamily="18" charset="0"/>
                <a:cs typeface="Times New Roman" pitchFamily="18" charset="0"/>
              </a:rPr>
              <a:t>?</a:t>
            </a:r>
            <a:endParaRPr lang="en-US" sz="2400" b="1" dirty="0" smtClean="0">
              <a:solidFill>
                <a:srgbClr val="FF0000"/>
              </a:solidFill>
              <a:latin typeface="Times New Roman" pitchFamily="18" charset="0"/>
              <a:cs typeface="Times New Roman" pitchFamily="18" charset="0"/>
            </a:endParaRPr>
          </a:p>
        </p:txBody>
      </p:sp>
      <p:sp>
        <p:nvSpPr>
          <p:cNvPr id="2" name="Title 1"/>
          <p:cNvSpPr>
            <a:spLocks noGrp="1"/>
          </p:cNvSpPr>
          <p:nvPr>
            <p:ph type="ctrTitle"/>
          </p:nvPr>
        </p:nvSpPr>
        <p:spPr>
          <a:xfrm>
            <a:off x="685800" y="609601"/>
            <a:ext cx="7772400" cy="1066799"/>
          </a:xfrm>
        </p:spPr>
        <p:txBody>
          <a:bodyPr>
            <a:normAutofit/>
          </a:bodyPr>
          <a:lstStyle/>
          <a:p>
            <a:pPr algn="l"/>
            <a:r>
              <a:rPr lang="en-IN" sz="2400" b="1" i="1" dirty="0" smtClean="0">
                <a:solidFill>
                  <a:srgbClr val="00B050"/>
                </a:solidFill>
                <a:latin typeface="Times New Roman" pitchFamily="18" charset="0"/>
                <a:cs typeface="Times New Roman" pitchFamily="18" charset="0"/>
              </a:rPr>
              <a:t>Discuss and Reflect</a:t>
            </a:r>
            <a:endParaRPr lang="en-US" sz="240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68362"/>
          </a:xfrm>
        </p:spPr>
        <p:txBody>
          <a:bodyPr>
            <a:normAutofit fontScale="90000"/>
          </a:bodyPr>
          <a:lstStyle/>
          <a:p>
            <a:pPr algn="ctr"/>
            <a:r>
              <a:rPr lang="en-IN" sz="2700" b="1" dirty="0" smtClean="0">
                <a:solidFill>
                  <a:schemeClr val="tx1"/>
                </a:solidFill>
                <a:latin typeface="Times New Roman" pitchFamily="18" charset="0"/>
                <a:cs typeface="Times New Roman" pitchFamily="18" charset="0"/>
              </a:rPr>
              <a:t/>
            </a:r>
            <a:br>
              <a:rPr lang="en-IN" sz="2700" b="1" dirty="0" smtClean="0">
                <a:solidFill>
                  <a:schemeClr val="tx1"/>
                </a:solidFill>
                <a:latin typeface="Times New Roman" pitchFamily="18" charset="0"/>
                <a:cs typeface="Times New Roman" pitchFamily="18" charset="0"/>
              </a:rPr>
            </a:br>
            <a:r>
              <a:rPr lang="en-IN" sz="2700" b="1" dirty="0" smtClean="0">
                <a:solidFill>
                  <a:srgbClr val="00B050"/>
                </a:solidFill>
                <a:latin typeface="Times New Roman" pitchFamily="18" charset="0"/>
                <a:cs typeface="Times New Roman" pitchFamily="18" charset="0"/>
              </a:rPr>
              <a:t>STRATEGIES FOR LANGUAGE LEARNING</a:t>
            </a:r>
            <a:r>
              <a:rPr lang="en-IN" sz="2000" b="1" dirty="0" smtClean="0">
                <a:latin typeface="Times New Roman" pitchFamily="18" charset="0"/>
                <a:cs typeface="Times New Roman" pitchFamily="18" charset="0"/>
              </a:rPr>
              <a:t/>
            </a:r>
            <a:br>
              <a:rPr lang="en-IN" sz="2000" b="1" dirty="0" smtClean="0">
                <a:latin typeface="Times New Roman" pitchFamily="18" charset="0"/>
                <a:cs typeface="Times New Roman" pitchFamily="18" charset="0"/>
              </a:rPr>
            </a:br>
            <a:endParaRPr lang="en-US" sz="2400" b="1" i="1" dirty="0"/>
          </a:p>
        </p:txBody>
      </p:sp>
      <p:sp>
        <p:nvSpPr>
          <p:cNvPr id="3" name="Content Placeholder 2"/>
          <p:cNvSpPr>
            <a:spLocks noGrp="1"/>
          </p:cNvSpPr>
          <p:nvPr>
            <p:ph sz="quarter" idx="1"/>
          </p:nvPr>
        </p:nvSpPr>
        <p:spPr/>
        <p:txBody>
          <a:bodyPr/>
          <a:lstStyle/>
          <a:p>
            <a:pPr>
              <a:buNone/>
            </a:pPr>
            <a:r>
              <a:rPr lang="en-IN" sz="2400" b="1" i="1" dirty="0" smtClean="0">
                <a:solidFill>
                  <a:srgbClr val="FF0000"/>
                </a:solidFill>
                <a:latin typeface="Times New Roman" pitchFamily="18" charset="0"/>
                <a:cs typeface="Times New Roman" pitchFamily="18" charset="0"/>
              </a:rPr>
              <a:t>In our schools….</a:t>
            </a:r>
          </a:p>
          <a:p>
            <a:pPr>
              <a:buNone/>
            </a:pPr>
            <a:endParaRPr lang="en-US" sz="2400" b="1" dirty="0" smtClean="0">
              <a:latin typeface="Times New Roman" pitchFamily="18" charset="0"/>
              <a:cs typeface="Times New Roman" pitchFamily="18" charset="0"/>
            </a:endParaRPr>
          </a:p>
          <a:p>
            <a:pPr algn="just">
              <a:buNone/>
            </a:pPr>
            <a:r>
              <a:rPr lang="en-IN" sz="2400" b="1" i="1" dirty="0" smtClean="0">
                <a:solidFill>
                  <a:srgbClr val="FF0000"/>
                </a:solidFill>
                <a:latin typeface="Times New Roman" pitchFamily="18" charset="0"/>
                <a:cs typeface="Times New Roman" pitchFamily="18" charset="0"/>
              </a:rPr>
              <a:t>1.</a:t>
            </a:r>
            <a:r>
              <a:rPr lang="en-IN" sz="2400" b="1" dirty="0" smtClean="0">
                <a:solidFill>
                  <a:srgbClr val="FF0000"/>
                </a:solidFill>
                <a:latin typeface="Times New Roman" pitchFamily="18" charset="0"/>
                <a:cs typeface="Times New Roman" pitchFamily="18" charset="0"/>
              </a:rPr>
              <a:t>Creating </a:t>
            </a:r>
            <a:r>
              <a:rPr lang="en-IN" sz="2400" b="1" dirty="0">
                <a:solidFill>
                  <a:srgbClr val="FF0000"/>
                </a:solidFill>
                <a:latin typeface="Times New Roman" pitchFamily="18" charset="0"/>
                <a:cs typeface="Times New Roman" pitchFamily="18" charset="0"/>
              </a:rPr>
              <a:t>class libraries to promote reading, shared reading and study </a:t>
            </a:r>
            <a:r>
              <a:rPr lang="en-IN" sz="2400" b="1" dirty="0" smtClean="0">
                <a:solidFill>
                  <a:srgbClr val="FF0000"/>
                </a:solidFill>
                <a:latin typeface="Times New Roman" pitchFamily="18" charset="0"/>
                <a:cs typeface="Times New Roman" pitchFamily="18" charset="0"/>
              </a:rPr>
              <a:t>groups</a:t>
            </a:r>
            <a:endParaRPr lang="en-US" sz="2400" b="1" dirty="0" smtClean="0">
              <a:solidFill>
                <a:srgbClr val="FF0000"/>
              </a:solidFill>
              <a:latin typeface="Times New Roman" pitchFamily="18" charset="0"/>
              <a:cs typeface="Times New Roman" pitchFamily="18" charset="0"/>
            </a:endParaRPr>
          </a:p>
          <a:p>
            <a:pPr algn="just">
              <a:buNone/>
            </a:pPr>
            <a:r>
              <a:rPr lang="en-IN" i="1" dirty="0">
                <a:latin typeface="Times New Roman" pitchFamily="18" charset="0"/>
                <a:cs typeface="Times New Roman" pitchFamily="18" charset="0"/>
              </a:rPr>
              <a:t> </a:t>
            </a:r>
            <a:r>
              <a:rPr lang="en-IN" i="1" dirty="0" smtClean="0">
                <a:latin typeface="Times New Roman" pitchFamily="18" charset="0"/>
                <a:cs typeface="Times New Roman" pitchFamily="18" charset="0"/>
              </a:rPr>
              <a:t>   		</a:t>
            </a:r>
            <a:r>
              <a:rPr lang="en-IN" sz="2400" dirty="0" smtClean="0">
                <a:latin typeface="Times New Roman" pitchFamily="18" charset="0"/>
                <a:cs typeface="Times New Roman" pitchFamily="18" charset="0"/>
              </a:rPr>
              <a:t>In </a:t>
            </a:r>
            <a:r>
              <a:rPr lang="en-IN" sz="2400" dirty="0">
                <a:latin typeface="Times New Roman" pitchFamily="18" charset="0"/>
                <a:cs typeface="Times New Roman" pitchFamily="18" charset="0"/>
              </a:rPr>
              <a:t>our schools, supplementary readers are distributed to all classes and classroom libraries are set up in order to promote the reading skills among the pupils.</a:t>
            </a:r>
            <a:endParaRPr lang="en-US" sz="2400" dirty="0">
              <a:latin typeface="Times New Roman" pitchFamily="18" charset="0"/>
              <a:cs typeface="Times New Roman" pitchFamily="18" charset="0"/>
            </a:endParaRPr>
          </a:p>
          <a:p>
            <a:pPr>
              <a:buNone/>
            </a:pP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28600"/>
            <a:ext cx="8229600" cy="1447800"/>
          </a:xfrm>
        </p:spPr>
        <p:txBody>
          <a:bodyPr>
            <a:normAutofit fontScale="90000"/>
          </a:bodyPr>
          <a:lstStyle/>
          <a:p>
            <a:r>
              <a:rPr lang="en-IN" sz="2700" i="1" dirty="0" smtClean="0"/>
              <a:t/>
            </a:r>
            <a:br>
              <a:rPr lang="en-IN" sz="2700" i="1" dirty="0" smtClean="0"/>
            </a:br>
            <a:r>
              <a:rPr lang="en-IN" sz="2700" i="1" dirty="0" smtClean="0"/>
              <a:t/>
            </a:r>
            <a:br>
              <a:rPr lang="en-IN" sz="2700" i="1" dirty="0" smtClean="0"/>
            </a:br>
            <a:r>
              <a:rPr lang="en-IN" sz="2700" i="1" dirty="0" smtClean="0"/>
              <a:t/>
            </a:r>
            <a:br>
              <a:rPr lang="en-IN" sz="2700" i="1" dirty="0" smtClean="0"/>
            </a:br>
            <a:r>
              <a:rPr lang="en-IN" sz="2700" i="1" dirty="0" smtClean="0"/>
              <a:t/>
            </a:r>
            <a:br>
              <a:rPr lang="en-IN" sz="2700" i="1" dirty="0" smtClean="0"/>
            </a:br>
            <a:r>
              <a:rPr lang="en-IN" sz="2700" i="1" dirty="0" smtClean="0"/>
              <a:t/>
            </a:r>
            <a:br>
              <a:rPr lang="en-IN" sz="2700" i="1" dirty="0" smtClean="0"/>
            </a:br>
            <a:r>
              <a:rPr lang="en-IN" sz="2700" i="1" dirty="0" smtClean="0"/>
              <a:t/>
            </a:r>
            <a:br>
              <a:rPr lang="en-IN" sz="2700" i="1" dirty="0" smtClean="0"/>
            </a:br>
            <a:r>
              <a:rPr lang="en-IN" i="1" dirty="0" smtClean="0"/>
              <a:t> </a:t>
            </a: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2700" dirty="0" smtClean="0">
                <a:solidFill>
                  <a:srgbClr val="FF0000"/>
                </a:solidFill>
                <a:latin typeface="Times New Roman" pitchFamily="18" charset="0"/>
                <a:cs typeface="Times New Roman" pitchFamily="18" charset="0"/>
              </a:rPr>
              <a:t>2.</a:t>
            </a:r>
            <a:r>
              <a:rPr lang="en-IN" sz="2700" b="1" i="1" dirty="0" smtClean="0">
                <a:solidFill>
                  <a:srgbClr val="FF0000"/>
                </a:solidFill>
                <a:latin typeface="Times New Roman" pitchFamily="18" charset="0"/>
                <a:cs typeface="Times New Roman" pitchFamily="18" charset="0"/>
              </a:rPr>
              <a:t>Using role-play and story telling to teach all the four skills in </a:t>
            </a:r>
            <a:br>
              <a:rPr lang="en-IN" sz="2700" b="1" i="1" dirty="0" smtClean="0">
                <a:solidFill>
                  <a:srgbClr val="FF0000"/>
                </a:solidFill>
                <a:latin typeface="Times New Roman" pitchFamily="18" charset="0"/>
                <a:cs typeface="Times New Roman" pitchFamily="18" charset="0"/>
              </a:rPr>
            </a:br>
            <a:r>
              <a:rPr lang="en-IN" sz="2700" b="1" i="1" dirty="0" smtClean="0">
                <a:solidFill>
                  <a:srgbClr val="FF0000"/>
                </a:solidFill>
                <a:latin typeface="Times New Roman" pitchFamily="18" charset="0"/>
                <a:cs typeface="Times New Roman" pitchFamily="18" charset="0"/>
              </a:rPr>
              <a:t>     conjunction</a:t>
            </a:r>
            <a:r>
              <a:rPr lang="en-US" sz="2700" b="1" dirty="0" smtClean="0">
                <a:solidFill>
                  <a:schemeClr val="tx1"/>
                </a:solidFill>
                <a:latin typeface="Times New Roman" pitchFamily="18" charset="0"/>
                <a:cs typeface="Times New Roman" pitchFamily="18" charset="0"/>
              </a:rPr>
              <a:t/>
            </a:r>
            <a:br>
              <a:rPr lang="en-US" sz="2700" b="1" dirty="0" smtClean="0">
                <a:solidFill>
                  <a:schemeClr val="tx1"/>
                </a:solidFill>
                <a:latin typeface="Times New Roman" pitchFamily="18" charset="0"/>
                <a:cs typeface="Times New Roman" pitchFamily="18" charset="0"/>
              </a:rPr>
            </a:br>
            <a:endParaRPr lang="en-US" sz="2700" b="1" dirty="0">
              <a:solidFill>
                <a:schemeClr val="tx1"/>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sz="quarter" idx="1"/>
          </p:nvPr>
        </p:nvGraphicFramePr>
        <p:xfrm>
          <a:off x="533399" y="1600200"/>
          <a:ext cx="8305801" cy="4419600"/>
        </p:xfrm>
        <a:graphic>
          <a:graphicData uri="http://schemas.openxmlformats.org/drawingml/2006/table">
            <a:tbl>
              <a:tblPr firstRow="1" bandRow="1">
                <a:tableStyleId>{5C22544A-7EE6-4342-B048-85BDC9FD1C3A}</a:tableStyleId>
              </a:tblPr>
              <a:tblGrid>
                <a:gridCol w="1604529"/>
                <a:gridCol w="6701272"/>
              </a:tblGrid>
              <a:tr h="4419600">
                <a:tc>
                  <a:txBody>
                    <a:bodyPr/>
                    <a:lstStyle/>
                    <a:p>
                      <a:pPr marL="0" marR="0" algn="just">
                        <a:lnSpc>
                          <a:spcPts val="1990"/>
                        </a:lnSpc>
                        <a:spcBef>
                          <a:spcPts val="0"/>
                        </a:spcBef>
                        <a:spcAft>
                          <a:spcPts val="0"/>
                        </a:spcAft>
                        <a:tabLst>
                          <a:tab pos="5715000" algn="l"/>
                          <a:tab pos="6343650" algn="l"/>
                        </a:tabLst>
                      </a:pPr>
                      <a:endParaRPr lang="en-IN" sz="2400" i="1" dirty="0" smtClean="0">
                        <a:solidFill>
                          <a:schemeClr val="tx1"/>
                        </a:solidFill>
                        <a:latin typeface="Times New Roman"/>
                        <a:ea typeface="Times New Roman"/>
                      </a:endParaRPr>
                    </a:p>
                    <a:p>
                      <a:pPr marL="0" marR="0" algn="just">
                        <a:lnSpc>
                          <a:spcPts val="1990"/>
                        </a:lnSpc>
                        <a:spcBef>
                          <a:spcPts val="0"/>
                        </a:spcBef>
                        <a:spcAft>
                          <a:spcPts val="0"/>
                        </a:spcAft>
                        <a:tabLst>
                          <a:tab pos="5715000" algn="l"/>
                          <a:tab pos="6343650" algn="l"/>
                        </a:tabLst>
                      </a:pPr>
                      <a:r>
                        <a:rPr lang="en-IN" sz="2400" i="1" dirty="0" smtClean="0">
                          <a:solidFill>
                            <a:schemeClr val="tx1"/>
                          </a:solidFill>
                          <a:latin typeface="Times New Roman"/>
                          <a:ea typeface="Times New Roman"/>
                        </a:rPr>
                        <a:t>Class </a:t>
                      </a:r>
                      <a:r>
                        <a:rPr lang="en-IN" sz="2400" i="1" dirty="0">
                          <a:solidFill>
                            <a:schemeClr val="tx1"/>
                          </a:solidFill>
                          <a:latin typeface="Times New Roman"/>
                          <a:ea typeface="Times New Roman"/>
                        </a:rPr>
                        <a:t>: </a:t>
                      </a:r>
                      <a:r>
                        <a:rPr lang="en-IN" sz="2400" i="1" dirty="0" smtClean="0">
                          <a:solidFill>
                            <a:schemeClr val="tx1"/>
                          </a:solidFill>
                          <a:latin typeface="Times New Roman"/>
                          <a:ea typeface="Times New Roman"/>
                        </a:rPr>
                        <a:t>VI</a:t>
                      </a:r>
                    </a:p>
                    <a:p>
                      <a:pPr marL="0" marR="0" algn="just">
                        <a:lnSpc>
                          <a:spcPts val="1990"/>
                        </a:lnSpc>
                        <a:spcBef>
                          <a:spcPts val="0"/>
                        </a:spcBef>
                        <a:spcAft>
                          <a:spcPts val="0"/>
                        </a:spcAft>
                        <a:tabLst>
                          <a:tab pos="5715000" algn="l"/>
                          <a:tab pos="6343650" algn="l"/>
                        </a:tabLst>
                      </a:pPr>
                      <a:endParaRPr lang="en-US" sz="2400" dirty="0">
                        <a:solidFill>
                          <a:schemeClr val="tx1"/>
                        </a:solidFill>
                        <a:latin typeface="Times New Roman"/>
                        <a:ea typeface="Times New Roman"/>
                      </a:endParaRPr>
                    </a:p>
                    <a:p>
                      <a:pPr marL="0" marR="0" algn="just">
                        <a:lnSpc>
                          <a:spcPts val="1990"/>
                        </a:lnSpc>
                        <a:spcBef>
                          <a:spcPts val="0"/>
                        </a:spcBef>
                        <a:spcAft>
                          <a:spcPts val="0"/>
                        </a:spcAft>
                        <a:tabLst>
                          <a:tab pos="5715000" algn="l"/>
                          <a:tab pos="6343650" algn="l"/>
                        </a:tabLst>
                      </a:pPr>
                      <a:r>
                        <a:rPr lang="en-IN" sz="2400" i="1" dirty="0">
                          <a:solidFill>
                            <a:schemeClr val="tx1"/>
                          </a:solidFill>
                          <a:latin typeface="Times New Roman"/>
                          <a:ea typeface="Times New Roman"/>
                        </a:rPr>
                        <a:t>Term : </a:t>
                      </a:r>
                      <a:r>
                        <a:rPr lang="en-IN" sz="2400" i="1" dirty="0" smtClean="0">
                          <a:solidFill>
                            <a:schemeClr val="tx1"/>
                          </a:solidFill>
                          <a:latin typeface="Times New Roman"/>
                          <a:ea typeface="Times New Roman"/>
                        </a:rPr>
                        <a:t>I</a:t>
                      </a:r>
                    </a:p>
                    <a:p>
                      <a:pPr marL="0" marR="0" algn="just">
                        <a:lnSpc>
                          <a:spcPts val="1990"/>
                        </a:lnSpc>
                        <a:spcBef>
                          <a:spcPts val="0"/>
                        </a:spcBef>
                        <a:spcAft>
                          <a:spcPts val="0"/>
                        </a:spcAft>
                        <a:tabLst>
                          <a:tab pos="5715000" algn="l"/>
                          <a:tab pos="6343650" algn="l"/>
                        </a:tabLst>
                      </a:pPr>
                      <a:endParaRPr lang="en-US" sz="2400" dirty="0">
                        <a:solidFill>
                          <a:schemeClr val="tx1"/>
                        </a:solidFill>
                        <a:latin typeface="Times New Roman"/>
                        <a:ea typeface="Times New Roman"/>
                      </a:endParaRPr>
                    </a:p>
                    <a:p>
                      <a:pPr marL="0" marR="0" algn="just">
                        <a:lnSpc>
                          <a:spcPts val="1990"/>
                        </a:lnSpc>
                        <a:spcBef>
                          <a:spcPts val="0"/>
                        </a:spcBef>
                        <a:spcAft>
                          <a:spcPts val="0"/>
                        </a:spcAft>
                        <a:tabLst>
                          <a:tab pos="5715000" algn="l"/>
                          <a:tab pos="6343650" algn="l"/>
                        </a:tabLst>
                      </a:pPr>
                      <a:r>
                        <a:rPr lang="en-IN" sz="2400" i="1" dirty="0">
                          <a:solidFill>
                            <a:schemeClr val="tx1"/>
                          </a:solidFill>
                          <a:latin typeface="Times New Roman"/>
                          <a:ea typeface="Times New Roman"/>
                        </a:rPr>
                        <a:t>Unit : II</a:t>
                      </a:r>
                      <a:endParaRPr lang="en-US" sz="2400" dirty="0">
                        <a:solidFill>
                          <a:schemeClr val="tx1"/>
                        </a:solidFill>
                        <a:latin typeface="Times New Roman"/>
                        <a:ea typeface="Times New Roman"/>
                      </a:endParaRPr>
                    </a:p>
                  </a:txBody>
                  <a:tcPr marL="68580" marR="68580" marT="0" marB="0"/>
                </a:tc>
                <a:tc>
                  <a:txBody>
                    <a:bodyPr/>
                    <a:lstStyle/>
                    <a:p>
                      <a:pPr marL="0" marR="20955" algn="just">
                        <a:lnSpc>
                          <a:spcPts val="1990"/>
                        </a:lnSpc>
                        <a:spcBef>
                          <a:spcPts val="0"/>
                        </a:spcBef>
                        <a:spcAft>
                          <a:spcPts val="0"/>
                        </a:spcAft>
                        <a:tabLst>
                          <a:tab pos="5715000" algn="l"/>
                          <a:tab pos="6343650" algn="l"/>
                        </a:tabLst>
                      </a:pPr>
                      <a:endParaRPr lang="en-IN" sz="2400" i="1" dirty="0" smtClean="0">
                        <a:solidFill>
                          <a:schemeClr val="tx1"/>
                        </a:solidFill>
                        <a:latin typeface="Times New Roman"/>
                        <a:ea typeface="Times New Roman"/>
                      </a:endParaRPr>
                    </a:p>
                    <a:p>
                      <a:pPr marL="0" marR="20955" algn="just">
                        <a:lnSpc>
                          <a:spcPts val="1990"/>
                        </a:lnSpc>
                        <a:spcBef>
                          <a:spcPts val="0"/>
                        </a:spcBef>
                        <a:spcAft>
                          <a:spcPts val="0"/>
                        </a:spcAft>
                        <a:tabLst>
                          <a:tab pos="5715000" algn="l"/>
                          <a:tab pos="6343650" algn="l"/>
                        </a:tabLst>
                      </a:pPr>
                      <a:r>
                        <a:rPr lang="en-IN" sz="2400" i="1" dirty="0" smtClean="0">
                          <a:solidFill>
                            <a:schemeClr val="tx1"/>
                          </a:solidFill>
                          <a:latin typeface="Times New Roman"/>
                          <a:ea typeface="Times New Roman"/>
                        </a:rPr>
                        <a:t>Exercise </a:t>
                      </a:r>
                      <a:r>
                        <a:rPr lang="en-IN" sz="2400" i="1" dirty="0">
                          <a:solidFill>
                            <a:schemeClr val="tx1"/>
                          </a:solidFill>
                          <a:latin typeface="Times New Roman"/>
                          <a:ea typeface="Times New Roman"/>
                        </a:rPr>
                        <a:t>C (Page no.118)</a:t>
                      </a:r>
                      <a:endParaRPr lang="en-US" sz="2400" dirty="0">
                        <a:solidFill>
                          <a:schemeClr val="tx1"/>
                        </a:solidFill>
                        <a:latin typeface="Times New Roman"/>
                        <a:ea typeface="Times New Roman"/>
                      </a:endParaRPr>
                    </a:p>
                    <a:p>
                      <a:pPr marL="0" marR="20955" algn="just">
                        <a:lnSpc>
                          <a:spcPts val="1990"/>
                        </a:lnSpc>
                        <a:spcBef>
                          <a:spcPts val="0"/>
                        </a:spcBef>
                        <a:spcAft>
                          <a:spcPts val="0"/>
                        </a:spcAft>
                        <a:tabLst>
                          <a:tab pos="5715000" algn="l"/>
                          <a:tab pos="6343650" algn="l"/>
                        </a:tabLst>
                      </a:pPr>
                      <a:endParaRPr lang="en-IN" sz="2400" b="1" i="1" dirty="0" smtClean="0">
                        <a:solidFill>
                          <a:schemeClr val="tx1"/>
                        </a:solidFill>
                        <a:latin typeface="Times New Roman"/>
                        <a:ea typeface="Times New Roman"/>
                      </a:endParaRPr>
                    </a:p>
                    <a:p>
                      <a:pPr marL="0" marR="20955" algn="just">
                        <a:lnSpc>
                          <a:spcPts val="1990"/>
                        </a:lnSpc>
                        <a:spcBef>
                          <a:spcPts val="0"/>
                        </a:spcBef>
                        <a:spcAft>
                          <a:spcPts val="0"/>
                        </a:spcAft>
                        <a:tabLst>
                          <a:tab pos="5715000" algn="l"/>
                          <a:tab pos="6343650" algn="l"/>
                        </a:tabLst>
                      </a:pPr>
                      <a:r>
                        <a:rPr lang="en-IN" sz="2400" b="1" i="1" dirty="0" smtClean="0">
                          <a:solidFill>
                            <a:schemeClr val="tx1"/>
                          </a:solidFill>
                          <a:latin typeface="Times New Roman"/>
                          <a:ea typeface="Times New Roman"/>
                        </a:rPr>
                        <a:t>Work </a:t>
                      </a:r>
                      <a:r>
                        <a:rPr lang="en-IN" sz="2400" b="1" i="1" dirty="0">
                          <a:solidFill>
                            <a:schemeClr val="tx1"/>
                          </a:solidFill>
                          <a:latin typeface="Times New Roman"/>
                          <a:ea typeface="Times New Roman"/>
                        </a:rPr>
                        <a:t>in groups of five. Tell the story in ten sentences.</a:t>
                      </a:r>
                      <a:endParaRPr lang="en-US" sz="2400" dirty="0">
                        <a:solidFill>
                          <a:schemeClr val="tx1"/>
                        </a:solidFill>
                        <a:latin typeface="Times New Roman"/>
                        <a:ea typeface="Times New Roman"/>
                      </a:endParaRPr>
                    </a:p>
                    <a:p>
                      <a:pPr marL="0" marR="20955" algn="just">
                        <a:lnSpc>
                          <a:spcPts val="1990"/>
                        </a:lnSpc>
                        <a:spcBef>
                          <a:spcPts val="0"/>
                        </a:spcBef>
                        <a:spcAft>
                          <a:spcPts val="0"/>
                        </a:spcAft>
                        <a:tabLst>
                          <a:tab pos="5715000" algn="l"/>
                          <a:tab pos="6343650" algn="l"/>
                        </a:tabLst>
                      </a:pPr>
                      <a:r>
                        <a:rPr lang="en-IN" sz="2400" i="1" dirty="0">
                          <a:solidFill>
                            <a:schemeClr val="tx1"/>
                          </a:solidFill>
                          <a:latin typeface="Times New Roman"/>
                          <a:ea typeface="Times New Roman"/>
                        </a:rPr>
                        <a:t>You can begin the story like this:</a:t>
                      </a:r>
                      <a:endParaRPr lang="en-US" sz="2400" dirty="0">
                        <a:solidFill>
                          <a:schemeClr val="tx1"/>
                        </a:solidFill>
                        <a:latin typeface="Times New Roman"/>
                        <a:ea typeface="Times New Roman"/>
                      </a:endParaRPr>
                    </a:p>
                    <a:p>
                      <a:pPr marL="0" marR="20955" algn="just">
                        <a:lnSpc>
                          <a:spcPts val="1990"/>
                        </a:lnSpc>
                        <a:spcBef>
                          <a:spcPts val="0"/>
                        </a:spcBef>
                        <a:spcAft>
                          <a:spcPts val="0"/>
                        </a:spcAft>
                        <a:tabLst>
                          <a:tab pos="5715000" algn="l"/>
                          <a:tab pos="6343650" algn="l"/>
                        </a:tabLst>
                      </a:pPr>
                      <a:endParaRPr lang="en-IN" sz="2400" i="1" dirty="0" smtClean="0">
                        <a:solidFill>
                          <a:schemeClr val="tx1"/>
                        </a:solidFill>
                        <a:latin typeface="Times New Roman"/>
                        <a:ea typeface="Times New Roman"/>
                      </a:endParaRPr>
                    </a:p>
                    <a:p>
                      <a:pPr marL="0" marR="20955" algn="just">
                        <a:lnSpc>
                          <a:spcPts val="1990"/>
                        </a:lnSpc>
                        <a:spcBef>
                          <a:spcPts val="0"/>
                        </a:spcBef>
                        <a:spcAft>
                          <a:spcPts val="0"/>
                        </a:spcAft>
                        <a:tabLst>
                          <a:tab pos="5715000" algn="l"/>
                          <a:tab pos="6343650" algn="l"/>
                        </a:tabLst>
                      </a:pPr>
                      <a:r>
                        <a:rPr lang="en-IN" sz="2400" i="1" dirty="0" smtClean="0">
                          <a:solidFill>
                            <a:schemeClr val="tx1"/>
                          </a:solidFill>
                          <a:latin typeface="Times New Roman"/>
                          <a:ea typeface="Times New Roman"/>
                        </a:rPr>
                        <a:t>The </a:t>
                      </a:r>
                      <a:r>
                        <a:rPr lang="en-IN" sz="2400" i="1" dirty="0">
                          <a:solidFill>
                            <a:schemeClr val="tx1"/>
                          </a:solidFill>
                          <a:latin typeface="Times New Roman"/>
                          <a:ea typeface="Times New Roman"/>
                        </a:rPr>
                        <a:t>author’s grandfather served in Indian forest service.</a:t>
                      </a:r>
                      <a:endParaRPr lang="en-US" sz="2400" dirty="0">
                        <a:solidFill>
                          <a:schemeClr val="tx1"/>
                        </a:solidFill>
                        <a:latin typeface="Times New Roman"/>
                        <a:ea typeface="Times New Roman"/>
                      </a:endParaRPr>
                    </a:p>
                    <a:p>
                      <a:pPr marL="0" marR="20955" algn="just">
                        <a:lnSpc>
                          <a:spcPts val="1990"/>
                        </a:lnSpc>
                        <a:spcBef>
                          <a:spcPts val="0"/>
                        </a:spcBef>
                        <a:spcAft>
                          <a:spcPts val="0"/>
                        </a:spcAft>
                        <a:tabLst>
                          <a:tab pos="5715000" algn="l"/>
                          <a:tab pos="6343650" algn="l"/>
                        </a:tabLst>
                      </a:pPr>
                      <a:r>
                        <a:rPr lang="en-IN" sz="2400" i="1" dirty="0">
                          <a:solidFill>
                            <a:schemeClr val="tx1"/>
                          </a:solidFill>
                          <a:latin typeface="Times New Roman"/>
                          <a:ea typeface="Times New Roman"/>
                        </a:rPr>
                        <a:t>After his retirement he built -------- .</a:t>
                      </a:r>
                      <a:endParaRPr lang="en-US" sz="2400" dirty="0">
                        <a:solidFill>
                          <a:schemeClr val="tx1"/>
                        </a:solidFill>
                        <a:latin typeface="Times New Roman"/>
                        <a:ea typeface="Times New Roman"/>
                      </a:endParaRPr>
                    </a:p>
                    <a:p>
                      <a:pPr marL="0" marR="20955" algn="just">
                        <a:lnSpc>
                          <a:spcPts val="1990"/>
                        </a:lnSpc>
                        <a:spcBef>
                          <a:spcPts val="0"/>
                        </a:spcBef>
                        <a:spcAft>
                          <a:spcPts val="0"/>
                        </a:spcAft>
                        <a:tabLst>
                          <a:tab pos="5715000" algn="l"/>
                          <a:tab pos="6343650" algn="l"/>
                        </a:tabLst>
                      </a:pPr>
                      <a:endParaRPr lang="en-IN" sz="2400" i="1" dirty="0" smtClean="0">
                        <a:solidFill>
                          <a:schemeClr val="tx1"/>
                        </a:solidFill>
                        <a:latin typeface="Times New Roman"/>
                        <a:ea typeface="Times New Roman"/>
                      </a:endParaRPr>
                    </a:p>
                    <a:p>
                      <a:pPr marL="0" marR="20955" algn="just">
                        <a:lnSpc>
                          <a:spcPts val="1990"/>
                        </a:lnSpc>
                        <a:spcBef>
                          <a:spcPts val="0"/>
                        </a:spcBef>
                        <a:spcAft>
                          <a:spcPts val="0"/>
                        </a:spcAft>
                        <a:tabLst>
                          <a:tab pos="5715000" algn="l"/>
                          <a:tab pos="6343650" algn="l"/>
                        </a:tabLst>
                      </a:pPr>
                      <a:r>
                        <a:rPr lang="en-IN" sz="2400" i="1" dirty="0" smtClean="0">
                          <a:solidFill>
                            <a:schemeClr val="tx1"/>
                          </a:solidFill>
                          <a:latin typeface="Times New Roman"/>
                          <a:ea typeface="Times New Roman"/>
                        </a:rPr>
                        <a:t>Now </a:t>
                      </a:r>
                      <a:r>
                        <a:rPr lang="en-IN" sz="2400" i="1" dirty="0">
                          <a:solidFill>
                            <a:schemeClr val="tx1"/>
                          </a:solidFill>
                          <a:latin typeface="Times New Roman"/>
                          <a:ea typeface="Times New Roman"/>
                        </a:rPr>
                        <a:t>continue the story. Each one should say one sentence</a:t>
                      </a:r>
                      <a:r>
                        <a:rPr lang="en-IN" sz="2000" i="1" dirty="0">
                          <a:solidFill>
                            <a:schemeClr val="tx1"/>
                          </a:solidFill>
                          <a:latin typeface="Times New Roman"/>
                          <a:ea typeface="Times New Roman"/>
                        </a:rPr>
                        <a:t>.</a:t>
                      </a:r>
                      <a:endParaRPr lang="en-US" sz="2000" dirty="0">
                        <a:solidFill>
                          <a:schemeClr val="tx1"/>
                        </a:solidFill>
                        <a:latin typeface="Times New Roman"/>
                        <a:ea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458200" cy="1630362"/>
          </a:xfrm>
        </p:spPr>
        <p:txBody>
          <a:bodyPr>
            <a:normAutofit/>
          </a:bodyPr>
          <a:lstStyle/>
          <a:p>
            <a:pPr algn="ctr"/>
            <a:r>
              <a:rPr lang="en-IN" sz="2400" b="1" dirty="0" smtClean="0">
                <a:solidFill>
                  <a:srgbClr val="FF0000"/>
                </a:solidFill>
                <a:latin typeface="Times New Roman" pitchFamily="18" charset="0"/>
                <a:cs typeface="Times New Roman" pitchFamily="18" charset="0"/>
              </a:rPr>
              <a:t>3.Using media inputs such as magazines, newspapers, ICT etc., in the classroom</a:t>
            </a:r>
            <a:r>
              <a:rPr lang="en-US" dirty="0" smtClean="0"/>
              <a:t/>
            </a:r>
            <a:br>
              <a:rPr lang="en-US" dirty="0" smtClean="0"/>
            </a:br>
            <a:endParaRPr lang="en-US" dirty="0"/>
          </a:p>
        </p:txBody>
      </p:sp>
      <p:sp>
        <p:nvSpPr>
          <p:cNvPr id="2" name="Content Placeholder 1"/>
          <p:cNvSpPr>
            <a:spLocks noGrp="1"/>
          </p:cNvSpPr>
          <p:nvPr>
            <p:ph sz="quarter" idx="1"/>
          </p:nvPr>
        </p:nvSpPr>
        <p:spPr>
          <a:xfrm>
            <a:off x="304800" y="1752600"/>
            <a:ext cx="8382000" cy="2895600"/>
          </a:xfrm>
        </p:spPr>
        <p:txBody>
          <a:bodyPr>
            <a:normAutofit/>
          </a:bodyPr>
          <a:lstStyle/>
          <a:p>
            <a:pPr algn="just">
              <a:buNone/>
            </a:pPr>
            <a:endParaRPr lang="en-IN" sz="2400" i="1" dirty="0" smtClean="0"/>
          </a:p>
          <a:p>
            <a:pPr algn="just">
              <a:buNone/>
            </a:pPr>
            <a:r>
              <a:rPr lang="en-IN" sz="2400" i="1" dirty="0" smtClean="0"/>
              <a:t>		</a:t>
            </a:r>
            <a:r>
              <a:rPr lang="en-IN" sz="2400" dirty="0" smtClean="0">
                <a:latin typeface="Times New Roman" pitchFamily="18" charset="0"/>
                <a:cs typeface="Times New Roman" pitchFamily="18" charset="0"/>
              </a:rPr>
              <a:t>The QR code is a mode of ICT given in the textbooks of all the classes which can be used in the classroom for various purposes such as motivation, content enrichment, reinforcement, evaluation, pronunciation and so on.</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152400"/>
            <a:ext cx="8382000" cy="1265238"/>
          </a:xfrm>
        </p:spPr>
        <p:txBody>
          <a:bodyPr>
            <a:normAutofit fontScale="90000"/>
          </a:bodyPr>
          <a:lstStyle/>
          <a:p>
            <a:pPr algn="ctr"/>
            <a:r>
              <a:rPr lang="en-IN" sz="2200" i="1" dirty="0" smtClean="0">
                <a:latin typeface="Times New Roman" pitchFamily="18" charset="0"/>
                <a:cs typeface="Times New Roman" pitchFamily="18" charset="0"/>
              </a:rPr>
              <a:t/>
            </a:r>
            <a:br>
              <a:rPr lang="en-IN" sz="2200" i="1" dirty="0" smtClean="0">
                <a:latin typeface="Times New Roman" pitchFamily="18" charset="0"/>
                <a:cs typeface="Times New Roman" pitchFamily="18" charset="0"/>
              </a:rPr>
            </a:br>
            <a:r>
              <a:rPr lang="en-IN" sz="2200" i="1" dirty="0" smtClean="0">
                <a:latin typeface="Times New Roman" pitchFamily="18" charset="0"/>
                <a:cs typeface="Times New Roman" pitchFamily="18" charset="0"/>
              </a:rPr>
              <a:t/>
            </a:r>
            <a:br>
              <a:rPr lang="en-IN" sz="2200" i="1" dirty="0" smtClean="0">
                <a:latin typeface="Times New Roman" pitchFamily="18" charset="0"/>
                <a:cs typeface="Times New Roman" pitchFamily="18" charset="0"/>
              </a:rPr>
            </a:br>
            <a:r>
              <a:rPr lang="en-IN" sz="2200" i="1" dirty="0" smtClean="0">
                <a:latin typeface="Times New Roman" pitchFamily="18" charset="0"/>
                <a:cs typeface="Times New Roman" pitchFamily="18" charset="0"/>
              </a:rPr>
              <a:t/>
            </a:r>
            <a:br>
              <a:rPr lang="en-IN" sz="2200" i="1" dirty="0" smtClean="0">
                <a:latin typeface="Times New Roman" pitchFamily="18" charset="0"/>
                <a:cs typeface="Times New Roman" pitchFamily="18" charset="0"/>
              </a:rPr>
            </a:br>
            <a:r>
              <a:rPr lang="en-IN" sz="2200" i="1" dirty="0" smtClean="0">
                <a:latin typeface="Times New Roman" pitchFamily="18" charset="0"/>
                <a:cs typeface="Times New Roman" pitchFamily="18" charset="0"/>
              </a:rPr>
              <a:t/>
            </a:r>
            <a:br>
              <a:rPr lang="en-IN" sz="2200" i="1" dirty="0" smtClean="0">
                <a:latin typeface="Times New Roman" pitchFamily="18" charset="0"/>
                <a:cs typeface="Times New Roman" pitchFamily="18" charset="0"/>
              </a:rPr>
            </a:br>
            <a:r>
              <a:rPr lang="en-IN" sz="2200" i="1" dirty="0" smtClean="0">
                <a:latin typeface="Times New Roman" pitchFamily="18" charset="0"/>
                <a:cs typeface="Times New Roman" pitchFamily="18" charset="0"/>
              </a:rPr>
              <a:t/>
            </a:r>
            <a:br>
              <a:rPr lang="en-IN" sz="2200" i="1" dirty="0" smtClean="0">
                <a:latin typeface="Times New Roman" pitchFamily="18" charset="0"/>
                <a:cs typeface="Times New Roman" pitchFamily="18" charset="0"/>
              </a:rPr>
            </a:br>
            <a:r>
              <a:rPr lang="en-IN" sz="2200" i="1" dirty="0" smtClean="0">
                <a:latin typeface="Times New Roman" pitchFamily="18" charset="0"/>
                <a:cs typeface="Times New Roman" pitchFamily="18" charset="0"/>
              </a:rPr>
              <a:t/>
            </a:r>
            <a:br>
              <a:rPr lang="en-IN" sz="2200" i="1" dirty="0" smtClean="0">
                <a:latin typeface="Times New Roman" pitchFamily="18" charset="0"/>
                <a:cs typeface="Times New Roman" pitchFamily="18" charset="0"/>
              </a:rPr>
            </a:br>
            <a:r>
              <a:rPr lang="en-IN" sz="2200" i="1" dirty="0" smtClean="0">
                <a:latin typeface="Times New Roman" pitchFamily="18" charset="0"/>
                <a:cs typeface="Times New Roman" pitchFamily="18" charset="0"/>
              </a:rPr>
              <a:t/>
            </a:r>
            <a:br>
              <a:rPr lang="en-IN" sz="2200" i="1" dirty="0" smtClean="0">
                <a:latin typeface="Times New Roman" pitchFamily="18" charset="0"/>
                <a:cs typeface="Times New Roman" pitchFamily="18" charset="0"/>
              </a:rPr>
            </a:br>
            <a:r>
              <a:rPr lang="en-IN" sz="2200" i="1" dirty="0" smtClean="0">
                <a:latin typeface="Times New Roman" pitchFamily="18" charset="0"/>
                <a:cs typeface="Times New Roman" pitchFamily="18" charset="0"/>
              </a:rPr>
              <a:t/>
            </a:r>
            <a:br>
              <a:rPr lang="en-IN" sz="2200" i="1" dirty="0" smtClean="0">
                <a:latin typeface="Times New Roman" pitchFamily="18" charset="0"/>
                <a:cs typeface="Times New Roman" pitchFamily="18" charset="0"/>
              </a:rPr>
            </a:br>
            <a:r>
              <a:rPr lang="en-IN" sz="2200" i="1" dirty="0" smtClean="0">
                <a:latin typeface="Times New Roman" pitchFamily="18" charset="0"/>
                <a:cs typeface="Times New Roman" pitchFamily="18" charset="0"/>
              </a:rPr>
              <a:t/>
            </a:r>
            <a:br>
              <a:rPr lang="en-IN" sz="2200" i="1" dirty="0" smtClean="0">
                <a:latin typeface="Times New Roman" pitchFamily="18" charset="0"/>
                <a:cs typeface="Times New Roman" pitchFamily="18" charset="0"/>
              </a:rPr>
            </a:br>
            <a:r>
              <a:rPr lang="en-IN" sz="2200" i="1" dirty="0" smtClean="0">
                <a:latin typeface="Times New Roman" pitchFamily="18" charset="0"/>
                <a:cs typeface="Times New Roman" pitchFamily="18" charset="0"/>
              </a:rPr>
              <a:t/>
            </a:r>
            <a:br>
              <a:rPr lang="en-IN" sz="2200" i="1" dirty="0" smtClean="0">
                <a:latin typeface="Times New Roman" pitchFamily="18" charset="0"/>
                <a:cs typeface="Times New Roman" pitchFamily="18" charset="0"/>
              </a:rPr>
            </a:br>
            <a:r>
              <a:rPr lang="en-IN" sz="2200" i="1" dirty="0" smtClean="0">
                <a:latin typeface="Times New Roman" pitchFamily="18" charset="0"/>
                <a:cs typeface="Times New Roman" pitchFamily="18" charset="0"/>
              </a:rPr>
              <a:t/>
            </a:r>
            <a:br>
              <a:rPr lang="en-IN" sz="2200" i="1" dirty="0" smtClean="0">
                <a:latin typeface="Times New Roman" pitchFamily="18" charset="0"/>
                <a:cs typeface="Times New Roman" pitchFamily="18" charset="0"/>
              </a:rPr>
            </a:br>
            <a:r>
              <a:rPr lang="en-IN" sz="2200" i="1" dirty="0" smtClean="0">
                <a:latin typeface="Times New Roman" pitchFamily="18" charset="0"/>
                <a:cs typeface="Times New Roman" pitchFamily="18" charset="0"/>
              </a:rPr>
              <a:t/>
            </a:r>
            <a:br>
              <a:rPr lang="en-IN" sz="2200" i="1" dirty="0" smtClean="0">
                <a:latin typeface="Times New Roman" pitchFamily="18" charset="0"/>
                <a:cs typeface="Times New Roman" pitchFamily="18" charset="0"/>
              </a:rPr>
            </a:br>
            <a:r>
              <a:rPr lang="en-IN" sz="2200" i="1" dirty="0" smtClean="0">
                <a:latin typeface="Times New Roman" pitchFamily="18" charset="0"/>
                <a:cs typeface="Times New Roman" pitchFamily="18" charset="0"/>
              </a:rPr>
              <a:t/>
            </a:r>
            <a:br>
              <a:rPr lang="en-IN" sz="2200" i="1" dirty="0" smtClean="0">
                <a:latin typeface="Times New Roman" pitchFamily="18" charset="0"/>
                <a:cs typeface="Times New Roman" pitchFamily="18" charset="0"/>
              </a:rPr>
            </a:br>
            <a:r>
              <a:rPr lang="en-IN" sz="2200" i="1" dirty="0" smtClean="0">
                <a:latin typeface="Times New Roman" pitchFamily="18" charset="0"/>
                <a:cs typeface="Times New Roman" pitchFamily="18" charset="0"/>
              </a:rPr>
              <a:t/>
            </a:r>
            <a:br>
              <a:rPr lang="en-IN" sz="2200" i="1" dirty="0" smtClean="0">
                <a:latin typeface="Times New Roman" pitchFamily="18" charset="0"/>
                <a:cs typeface="Times New Roman" pitchFamily="18" charset="0"/>
              </a:rPr>
            </a:br>
            <a:r>
              <a:rPr lang="en-IN" sz="2200" i="1" dirty="0" smtClean="0">
                <a:latin typeface="Times New Roman" pitchFamily="18" charset="0"/>
                <a:cs typeface="Times New Roman" pitchFamily="18" charset="0"/>
              </a:rPr>
              <a:t/>
            </a:r>
            <a:br>
              <a:rPr lang="en-IN" sz="2200" i="1" dirty="0" smtClean="0">
                <a:latin typeface="Times New Roman" pitchFamily="18" charset="0"/>
                <a:cs typeface="Times New Roman" pitchFamily="18" charset="0"/>
              </a:rPr>
            </a:br>
            <a:r>
              <a:rPr lang="en-IN" sz="2700" b="1" dirty="0" smtClean="0">
                <a:solidFill>
                  <a:srgbClr val="FF0000"/>
                </a:solidFill>
                <a:latin typeface="Times New Roman" pitchFamily="18" charset="0"/>
                <a:cs typeface="Times New Roman" pitchFamily="18" charset="0"/>
              </a:rPr>
              <a:t>For classes VI, VII and VIII, at the end of each unit ICT corner activities are provided.</a:t>
            </a:r>
            <a:r>
              <a:rPr lang="en-US" sz="2200" i="1" dirty="0" smtClean="0">
                <a:latin typeface="Times New Roman" pitchFamily="18" charset="0"/>
                <a:cs typeface="Times New Roman" pitchFamily="18" charset="0"/>
              </a:rPr>
              <a:t/>
            </a:r>
            <a:br>
              <a:rPr lang="en-US" sz="2200" i="1" dirty="0" smtClean="0">
                <a:latin typeface="Times New Roman" pitchFamily="18" charset="0"/>
                <a:cs typeface="Times New Roman" pitchFamily="18" charset="0"/>
              </a:rPr>
            </a:br>
            <a:endParaRPr lang="en-US" dirty="0"/>
          </a:p>
        </p:txBody>
      </p:sp>
      <p:graphicFrame>
        <p:nvGraphicFramePr>
          <p:cNvPr id="6" name="Content Placeholder 5"/>
          <p:cNvGraphicFramePr>
            <a:graphicFrameLocks noGrp="1"/>
          </p:cNvGraphicFramePr>
          <p:nvPr>
            <p:ph sz="quarter" idx="1"/>
          </p:nvPr>
        </p:nvGraphicFramePr>
        <p:xfrm>
          <a:off x="457200" y="990600"/>
          <a:ext cx="8001000" cy="5486400"/>
        </p:xfrm>
        <a:graphic>
          <a:graphicData uri="http://schemas.openxmlformats.org/drawingml/2006/table">
            <a:tbl>
              <a:tblPr firstRow="1" bandRow="1">
                <a:tableStyleId>{5C22544A-7EE6-4342-B048-85BDC9FD1C3A}</a:tableStyleId>
              </a:tblPr>
              <a:tblGrid>
                <a:gridCol w="1700213"/>
                <a:gridCol w="6300787"/>
              </a:tblGrid>
              <a:tr h="875592">
                <a:tc>
                  <a:txBody>
                    <a:bodyPr/>
                    <a:lstStyle/>
                    <a:p>
                      <a:pPr marL="0" marR="0" algn="just">
                        <a:lnSpc>
                          <a:spcPts val="1990"/>
                        </a:lnSpc>
                        <a:spcBef>
                          <a:spcPts val="0"/>
                        </a:spcBef>
                        <a:spcAft>
                          <a:spcPts val="0"/>
                        </a:spcAft>
                        <a:tabLst>
                          <a:tab pos="5715000" algn="l"/>
                          <a:tab pos="6343650" algn="l"/>
                        </a:tabLst>
                      </a:pPr>
                      <a:r>
                        <a:rPr lang="en-IN" sz="2000" i="1" dirty="0" err="1">
                          <a:solidFill>
                            <a:schemeClr val="tx1"/>
                          </a:solidFill>
                          <a:latin typeface="Times New Roman"/>
                          <a:ea typeface="Times New Roman"/>
                        </a:rPr>
                        <a:t>Class:VIII</a:t>
                      </a:r>
                      <a:endParaRPr lang="en-US" sz="2000" dirty="0">
                        <a:solidFill>
                          <a:schemeClr val="tx1"/>
                        </a:solidFill>
                        <a:latin typeface="Times New Roman"/>
                        <a:ea typeface="Times New Roman"/>
                      </a:endParaRPr>
                    </a:p>
                    <a:p>
                      <a:pPr marL="0" marR="0" algn="just">
                        <a:lnSpc>
                          <a:spcPts val="1990"/>
                        </a:lnSpc>
                        <a:spcBef>
                          <a:spcPts val="0"/>
                        </a:spcBef>
                        <a:spcAft>
                          <a:spcPts val="0"/>
                        </a:spcAft>
                        <a:tabLst>
                          <a:tab pos="5715000" algn="l"/>
                          <a:tab pos="6343650" algn="l"/>
                        </a:tabLst>
                      </a:pPr>
                      <a:r>
                        <a:rPr lang="en-IN" sz="2000" i="1" dirty="0">
                          <a:solidFill>
                            <a:schemeClr val="tx1"/>
                          </a:solidFill>
                          <a:latin typeface="Times New Roman"/>
                          <a:ea typeface="Times New Roman"/>
                        </a:rPr>
                        <a:t>Term :I</a:t>
                      </a:r>
                      <a:endParaRPr lang="en-US" sz="2000" dirty="0">
                        <a:solidFill>
                          <a:schemeClr val="tx1"/>
                        </a:solidFill>
                        <a:latin typeface="Times New Roman"/>
                        <a:ea typeface="Times New Roman"/>
                      </a:endParaRPr>
                    </a:p>
                    <a:p>
                      <a:pPr marL="0" marR="21590" algn="just">
                        <a:lnSpc>
                          <a:spcPts val="1990"/>
                        </a:lnSpc>
                        <a:spcBef>
                          <a:spcPts val="0"/>
                        </a:spcBef>
                        <a:spcAft>
                          <a:spcPts val="0"/>
                        </a:spcAft>
                        <a:tabLst>
                          <a:tab pos="5715000" algn="l"/>
                          <a:tab pos="6343650" algn="l"/>
                        </a:tabLst>
                      </a:pPr>
                      <a:r>
                        <a:rPr lang="en-IN" sz="2000" i="1" dirty="0">
                          <a:solidFill>
                            <a:schemeClr val="tx1"/>
                          </a:solidFill>
                          <a:latin typeface="Times New Roman"/>
                          <a:ea typeface="Times New Roman"/>
                        </a:rPr>
                        <a:t>Unit : III</a:t>
                      </a:r>
                      <a:endParaRPr lang="en-US" sz="2000" dirty="0">
                        <a:solidFill>
                          <a:schemeClr val="tx1"/>
                        </a:solidFill>
                        <a:latin typeface="Times New Roman"/>
                        <a:ea typeface="Times New Roman"/>
                      </a:endParaRPr>
                    </a:p>
                  </a:txBody>
                  <a:tcPr marL="68580" marR="68580" marT="0" marB="0"/>
                </a:tc>
                <a:tc>
                  <a:txBody>
                    <a:bodyPr/>
                    <a:lstStyle/>
                    <a:p>
                      <a:pPr marL="0" marR="908685" algn="just">
                        <a:lnSpc>
                          <a:spcPts val="1990"/>
                        </a:lnSpc>
                        <a:spcBef>
                          <a:spcPts val="0"/>
                        </a:spcBef>
                        <a:spcAft>
                          <a:spcPts val="0"/>
                        </a:spcAft>
                        <a:tabLst>
                          <a:tab pos="5715000" algn="l"/>
                          <a:tab pos="6343650" algn="l"/>
                        </a:tabLst>
                      </a:pPr>
                      <a:r>
                        <a:rPr lang="en-IN" sz="2000" i="1" dirty="0">
                          <a:solidFill>
                            <a:schemeClr val="tx1"/>
                          </a:solidFill>
                          <a:latin typeface="Times New Roman"/>
                          <a:ea typeface="Times New Roman"/>
                        </a:rPr>
                        <a:t>     </a:t>
                      </a:r>
                      <a:endParaRPr lang="en-IN" sz="2000" i="1" dirty="0" smtClean="0">
                        <a:solidFill>
                          <a:schemeClr val="tx1"/>
                        </a:solidFill>
                        <a:latin typeface="Times New Roman"/>
                        <a:ea typeface="Times New Roman"/>
                      </a:endParaRPr>
                    </a:p>
                    <a:p>
                      <a:pPr marL="0" marR="908685" algn="just">
                        <a:lnSpc>
                          <a:spcPts val="1990"/>
                        </a:lnSpc>
                        <a:spcBef>
                          <a:spcPts val="0"/>
                        </a:spcBef>
                        <a:spcAft>
                          <a:spcPts val="0"/>
                        </a:spcAft>
                        <a:tabLst>
                          <a:tab pos="5715000" algn="l"/>
                          <a:tab pos="6343650" algn="l"/>
                        </a:tabLst>
                      </a:pPr>
                      <a:r>
                        <a:rPr lang="en-IN" sz="2000" i="1" dirty="0" smtClean="0">
                          <a:solidFill>
                            <a:schemeClr val="tx1"/>
                          </a:solidFill>
                          <a:latin typeface="Times New Roman"/>
                          <a:ea typeface="Times New Roman"/>
                        </a:rPr>
                        <a:t>      ICT </a:t>
                      </a:r>
                      <a:r>
                        <a:rPr lang="en-IN" sz="2000" i="1" dirty="0">
                          <a:solidFill>
                            <a:schemeClr val="tx1"/>
                          </a:solidFill>
                          <a:latin typeface="Times New Roman"/>
                          <a:ea typeface="Times New Roman"/>
                        </a:rPr>
                        <a:t>corner             (Page no.152)</a:t>
                      </a:r>
                      <a:endParaRPr lang="en-US" sz="2000" dirty="0">
                        <a:solidFill>
                          <a:schemeClr val="tx1"/>
                        </a:solidFill>
                        <a:latin typeface="Times New Roman"/>
                        <a:ea typeface="Times New Roman"/>
                      </a:endParaRPr>
                    </a:p>
                  </a:txBody>
                  <a:tcPr marL="68580" marR="68580" marT="0" marB="0"/>
                </a:tc>
              </a:tr>
              <a:tr h="4610808">
                <a:tc gridSpan="2">
                  <a:txBody>
                    <a:bodyPr/>
                    <a:lstStyle/>
                    <a:p>
                      <a:pPr marL="0" marR="21590"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1590"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1590"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1590"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1590"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1590"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1590"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1590"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1590"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1590"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1590"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1590"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1590" algn="just">
                        <a:lnSpc>
                          <a:spcPts val="1990"/>
                        </a:lnSpc>
                        <a:spcBef>
                          <a:spcPts val="0"/>
                        </a:spcBef>
                        <a:spcAft>
                          <a:spcPts val="0"/>
                        </a:spcAft>
                        <a:tabLst>
                          <a:tab pos="5715000" algn="l"/>
                          <a:tab pos="6343650" algn="l"/>
                        </a:tabLst>
                      </a:pPr>
                      <a:endParaRPr lang="en-US" sz="1100" dirty="0">
                        <a:latin typeface="Times New Roman"/>
                        <a:ea typeface="Times New Roman"/>
                      </a:endParaRPr>
                    </a:p>
                  </a:txBody>
                  <a:tcPr/>
                </a:tc>
                <a:tc hMerge="1">
                  <a:txBody>
                    <a:bodyPr/>
                    <a:lstStyle/>
                    <a:p>
                      <a:pPr marL="0" marR="908685" algn="just">
                        <a:lnSpc>
                          <a:spcPts val="1990"/>
                        </a:lnSpc>
                        <a:spcBef>
                          <a:spcPts val="0"/>
                        </a:spcBef>
                        <a:spcAft>
                          <a:spcPts val="0"/>
                        </a:spcAft>
                        <a:tabLst>
                          <a:tab pos="5715000" algn="l"/>
                          <a:tab pos="6343650" algn="l"/>
                        </a:tabLst>
                      </a:pPr>
                      <a:endParaRPr lang="en-US" sz="1100" dirty="0">
                        <a:latin typeface="Times New Roman"/>
                        <a:ea typeface="Times New Roman"/>
                      </a:endParaRPr>
                    </a:p>
                  </a:txBody>
                  <a:tcPr marL="68580" marR="68580" marT="0" marB="0"/>
                </a:tc>
              </a:tr>
            </a:tbl>
          </a:graphicData>
        </a:graphic>
      </p:graphicFrame>
      <p:pic>
        <p:nvPicPr>
          <p:cNvPr id="8" name="Picture 7" descr="C:\Users\SCERT-LangCell9\AppData\Local\Microsoft\Windows\INetCache\Content.Word\IMG-20190904-WA0008.jpg"/>
          <p:cNvPicPr/>
          <p:nvPr/>
        </p:nvPicPr>
        <p:blipFill>
          <a:blip r:embed="rId2"/>
          <a:srcRect/>
          <a:stretch>
            <a:fillRect/>
          </a:stretch>
        </p:blipFill>
        <p:spPr bwMode="auto">
          <a:xfrm>
            <a:off x="1219200" y="2133600"/>
            <a:ext cx="6781800" cy="4191000"/>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a:bodyPr>
          <a:lstStyle/>
          <a:p>
            <a:r>
              <a:rPr lang="en-IN" sz="2400" b="1" dirty="0" smtClean="0">
                <a:solidFill>
                  <a:srgbClr val="FF0000"/>
                </a:solidFill>
                <a:latin typeface="Times New Roman" pitchFamily="18" charset="0"/>
                <a:cs typeface="Times New Roman" pitchFamily="18" charset="0"/>
              </a:rPr>
              <a:t>4.Connecting Language Learning to the Children’s daily life, </a:t>
            </a:r>
            <a:br>
              <a:rPr lang="en-IN" sz="2400" b="1" dirty="0" smtClean="0">
                <a:solidFill>
                  <a:srgbClr val="FF0000"/>
                </a:solidFill>
                <a:latin typeface="Times New Roman" pitchFamily="18" charset="0"/>
                <a:cs typeface="Times New Roman" pitchFamily="18" charset="0"/>
              </a:rPr>
            </a:br>
            <a:r>
              <a:rPr lang="en-IN" sz="2400" b="1" dirty="0" smtClean="0">
                <a:solidFill>
                  <a:srgbClr val="FF0000"/>
                </a:solidFill>
                <a:latin typeface="Times New Roman" pitchFamily="18" charset="0"/>
                <a:cs typeface="Times New Roman" pitchFamily="18" charset="0"/>
              </a:rPr>
              <a:t>    culture and society</a:t>
            </a:r>
            <a:endParaRPr lang="en-US" sz="2400" b="1" dirty="0">
              <a:solidFill>
                <a:srgbClr val="FF0000"/>
              </a:solidFill>
            </a:endParaRPr>
          </a:p>
        </p:txBody>
      </p:sp>
      <p:graphicFrame>
        <p:nvGraphicFramePr>
          <p:cNvPr id="4" name="Content Placeholder 3"/>
          <p:cNvGraphicFramePr>
            <a:graphicFrameLocks noGrp="1"/>
          </p:cNvGraphicFramePr>
          <p:nvPr>
            <p:ph sz="quarter" idx="1"/>
          </p:nvPr>
        </p:nvGraphicFramePr>
        <p:xfrm>
          <a:off x="914400" y="1447800"/>
          <a:ext cx="7620000" cy="5029200"/>
        </p:xfrm>
        <a:graphic>
          <a:graphicData uri="http://schemas.openxmlformats.org/drawingml/2006/table">
            <a:tbl>
              <a:tblPr firstRow="1" bandRow="1">
                <a:tableStyleId>{5C22544A-7EE6-4342-B048-85BDC9FD1C3A}</a:tableStyleId>
              </a:tblPr>
              <a:tblGrid>
                <a:gridCol w="1674725"/>
                <a:gridCol w="5945275"/>
              </a:tblGrid>
              <a:tr h="887506">
                <a:tc>
                  <a:txBody>
                    <a:bodyPr/>
                    <a:lstStyle/>
                    <a:p>
                      <a:pPr marL="0" marR="21590" algn="just">
                        <a:lnSpc>
                          <a:spcPts val="1990"/>
                        </a:lnSpc>
                        <a:spcBef>
                          <a:spcPts val="0"/>
                        </a:spcBef>
                        <a:spcAft>
                          <a:spcPts val="0"/>
                        </a:spcAft>
                        <a:tabLst>
                          <a:tab pos="5715000" algn="l"/>
                          <a:tab pos="6343650" algn="l"/>
                        </a:tabLst>
                      </a:pPr>
                      <a:r>
                        <a:rPr lang="en-IN" sz="1200" i="1" dirty="0">
                          <a:solidFill>
                            <a:schemeClr val="tx1"/>
                          </a:solidFill>
                          <a:latin typeface="Times New Roman"/>
                          <a:ea typeface="Times New Roman"/>
                        </a:rPr>
                        <a:t>Class : VII</a:t>
                      </a:r>
                      <a:endParaRPr lang="en-US" sz="1100" dirty="0">
                        <a:solidFill>
                          <a:schemeClr val="tx1"/>
                        </a:solidFill>
                        <a:latin typeface="Times New Roman"/>
                        <a:ea typeface="Times New Roman"/>
                      </a:endParaRPr>
                    </a:p>
                    <a:p>
                      <a:pPr marL="0" marR="21590" algn="just">
                        <a:lnSpc>
                          <a:spcPts val="1990"/>
                        </a:lnSpc>
                        <a:spcBef>
                          <a:spcPts val="0"/>
                        </a:spcBef>
                        <a:spcAft>
                          <a:spcPts val="0"/>
                        </a:spcAft>
                        <a:tabLst>
                          <a:tab pos="5715000" algn="l"/>
                          <a:tab pos="6343650" algn="l"/>
                        </a:tabLst>
                      </a:pPr>
                      <a:r>
                        <a:rPr lang="en-IN" sz="1200" i="1" dirty="0">
                          <a:solidFill>
                            <a:schemeClr val="tx1"/>
                          </a:solidFill>
                          <a:latin typeface="Times New Roman"/>
                          <a:ea typeface="Times New Roman"/>
                        </a:rPr>
                        <a:t>Term: I</a:t>
                      </a:r>
                      <a:endParaRPr lang="en-US" sz="1100" dirty="0">
                        <a:solidFill>
                          <a:schemeClr val="tx1"/>
                        </a:solidFill>
                        <a:latin typeface="Times New Roman"/>
                        <a:ea typeface="Times New Roman"/>
                      </a:endParaRPr>
                    </a:p>
                    <a:p>
                      <a:pPr marL="0" marR="201295" algn="just">
                        <a:lnSpc>
                          <a:spcPts val="1990"/>
                        </a:lnSpc>
                        <a:spcBef>
                          <a:spcPts val="0"/>
                        </a:spcBef>
                        <a:spcAft>
                          <a:spcPts val="0"/>
                        </a:spcAft>
                        <a:tabLst>
                          <a:tab pos="1191260" algn="l"/>
                          <a:tab pos="5715000" algn="l"/>
                          <a:tab pos="6343650" algn="l"/>
                        </a:tabLst>
                      </a:pPr>
                      <a:r>
                        <a:rPr lang="en-IN" sz="1200" i="1" dirty="0">
                          <a:solidFill>
                            <a:schemeClr val="tx1"/>
                          </a:solidFill>
                          <a:latin typeface="Times New Roman"/>
                          <a:ea typeface="Times New Roman"/>
                        </a:rPr>
                        <a:t>Unit :I </a:t>
                      </a:r>
                      <a:endParaRPr lang="en-US" sz="1100" dirty="0">
                        <a:solidFill>
                          <a:schemeClr val="tx1"/>
                        </a:solidFill>
                        <a:latin typeface="Times New Roman"/>
                        <a:ea typeface="Times New Roman"/>
                      </a:endParaRPr>
                    </a:p>
                  </a:txBody>
                  <a:tcPr marL="64770" marR="64770" marT="0" marB="0"/>
                </a:tc>
                <a:tc>
                  <a:txBody>
                    <a:bodyPr/>
                    <a:lstStyle/>
                    <a:p>
                      <a:pPr marL="0" marR="908685" algn="just">
                        <a:lnSpc>
                          <a:spcPts val="1990"/>
                        </a:lnSpc>
                        <a:spcBef>
                          <a:spcPts val="0"/>
                        </a:spcBef>
                        <a:spcAft>
                          <a:spcPts val="0"/>
                        </a:spcAft>
                        <a:tabLst>
                          <a:tab pos="5715000" algn="l"/>
                          <a:tab pos="6343650" algn="l"/>
                        </a:tabLst>
                      </a:pPr>
                      <a:r>
                        <a:rPr lang="en-IN" sz="1200" i="1" dirty="0">
                          <a:solidFill>
                            <a:schemeClr val="tx1"/>
                          </a:solidFill>
                          <a:latin typeface="Times New Roman"/>
                          <a:ea typeface="Times New Roman"/>
                        </a:rPr>
                        <a:t>Lesson: ‘</a:t>
                      </a:r>
                      <a:r>
                        <a:rPr lang="en-IN" sz="1200" i="1" dirty="0" err="1">
                          <a:solidFill>
                            <a:schemeClr val="tx1"/>
                          </a:solidFill>
                          <a:latin typeface="Times New Roman"/>
                          <a:ea typeface="Times New Roman"/>
                        </a:rPr>
                        <a:t>Eidgah</a:t>
                      </a:r>
                      <a:r>
                        <a:rPr lang="en-IN" sz="1200" i="1" dirty="0" smtClean="0">
                          <a:solidFill>
                            <a:schemeClr val="tx1"/>
                          </a:solidFill>
                          <a:latin typeface="Times New Roman"/>
                          <a:ea typeface="Times New Roman"/>
                        </a:rPr>
                        <a:t>’  ( </a:t>
                      </a:r>
                      <a:r>
                        <a:rPr lang="en-IN" sz="1200" i="1" dirty="0">
                          <a:solidFill>
                            <a:schemeClr val="tx1"/>
                          </a:solidFill>
                          <a:latin typeface="Times New Roman"/>
                          <a:ea typeface="Times New Roman"/>
                        </a:rPr>
                        <a:t>Page no.85)</a:t>
                      </a:r>
                      <a:endParaRPr lang="en-US" sz="1100" dirty="0">
                        <a:solidFill>
                          <a:schemeClr val="tx1"/>
                        </a:solidFill>
                        <a:latin typeface="Times New Roman"/>
                        <a:ea typeface="Times New Roman"/>
                      </a:endParaRPr>
                    </a:p>
                    <a:p>
                      <a:pPr marL="342900" marR="908685" lvl="0" indent="-342900" algn="just">
                        <a:lnSpc>
                          <a:spcPts val="1990"/>
                        </a:lnSpc>
                        <a:spcBef>
                          <a:spcPts val="0"/>
                        </a:spcBef>
                        <a:spcAft>
                          <a:spcPts val="0"/>
                        </a:spcAft>
                        <a:buFont typeface="Wingdings"/>
                        <a:buChar char=""/>
                        <a:tabLst>
                          <a:tab pos="5715000" algn="l"/>
                          <a:tab pos="6343650" algn="l"/>
                        </a:tabLst>
                      </a:pPr>
                      <a:r>
                        <a:rPr lang="en-IN" sz="1200" i="1" dirty="0">
                          <a:solidFill>
                            <a:schemeClr val="tx1"/>
                          </a:solidFill>
                          <a:latin typeface="Times New Roman"/>
                          <a:ea typeface="Times New Roman"/>
                        </a:rPr>
                        <a:t>This lesson gives scope for the pupils to connect language to their culture and society.</a:t>
                      </a:r>
                      <a:endParaRPr lang="en-US" sz="1100" dirty="0">
                        <a:solidFill>
                          <a:schemeClr val="tx1"/>
                        </a:solidFill>
                        <a:latin typeface="Times New Roman"/>
                        <a:ea typeface="Times New Roman"/>
                      </a:endParaRPr>
                    </a:p>
                  </a:txBody>
                  <a:tcPr marL="64770" marR="64770" marT="0" marB="0"/>
                </a:tc>
              </a:tr>
              <a:tr h="4141694">
                <a:tc gridSpan="2">
                  <a:txBody>
                    <a:bodyPr/>
                    <a:lstStyle/>
                    <a:p>
                      <a:pPr marL="0" marR="201295" algn="just">
                        <a:lnSpc>
                          <a:spcPts val="1990"/>
                        </a:lnSpc>
                        <a:spcBef>
                          <a:spcPts val="0"/>
                        </a:spcBef>
                        <a:spcAft>
                          <a:spcPts val="0"/>
                        </a:spcAft>
                        <a:tabLst>
                          <a:tab pos="1191260" algn="l"/>
                          <a:tab pos="5715000" algn="l"/>
                          <a:tab pos="6343650" algn="l"/>
                        </a:tabLst>
                      </a:pPr>
                      <a:endParaRPr lang="en-US" sz="1100" dirty="0" smtClean="0">
                        <a:latin typeface="Times New Roman"/>
                        <a:ea typeface="Times New Roman"/>
                      </a:endParaRPr>
                    </a:p>
                    <a:p>
                      <a:pPr marL="0" marR="201295" algn="just">
                        <a:lnSpc>
                          <a:spcPts val="1990"/>
                        </a:lnSpc>
                        <a:spcBef>
                          <a:spcPts val="0"/>
                        </a:spcBef>
                        <a:spcAft>
                          <a:spcPts val="0"/>
                        </a:spcAft>
                        <a:tabLst>
                          <a:tab pos="1191260" algn="l"/>
                          <a:tab pos="5715000" algn="l"/>
                          <a:tab pos="6343650" algn="l"/>
                        </a:tabLst>
                      </a:pPr>
                      <a:endParaRPr lang="en-US" sz="1100" dirty="0" smtClean="0">
                        <a:latin typeface="Times New Roman"/>
                        <a:ea typeface="Times New Roman"/>
                      </a:endParaRPr>
                    </a:p>
                    <a:p>
                      <a:pPr marL="0" marR="201295" algn="just">
                        <a:lnSpc>
                          <a:spcPts val="1990"/>
                        </a:lnSpc>
                        <a:spcBef>
                          <a:spcPts val="0"/>
                        </a:spcBef>
                        <a:spcAft>
                          <a:spcPts val="0"/>
                        </a:spcAft>
                        <a:tabLst>
                          <a:tab pos="1191260" algn="l"/>
                          <a:tab pos="5715000" algn="l"/>
                          <a:tab pos="6343650" algn="l"/>
                        </a:tabLst>
                      </a:pPr>
                      <a:endParaRPr lang="en-US" sz="1100" dirty="0" smtClean="0">
                        <a:latin typeface="Times New Roman"/>
                        <a:ea typeface="Times New Roman"/>
                      </a:endParaRPr>
                    </a:p>
                    <a:p>
                      <a:pPr marL="0" marR="201295" algn="just">
                        <a:lnSpc>
                          <a:spcPts val="1990"/>
                        </a:lnSpc>
                        <a:spcBef>
                          <a:spcPts val="0"/>
                        </a:spcBef>
                        <a:spcAft>
                          <a:spcPts val="0"/>
                        </a:spcAft>
                        <a:tabLst>
                          <a:tab pos="1191260" algn="l"/>
                          <a:tab pos="5715000" algn="l"/>
                          <a:tab pos="6343650" algn="l"/>
                        </a:tabLst>
                      </a:pPr>
                      <a:endParaRPr lang="en-US" sz="1100" dirty="0" smtClean="0">
                        <a:latin typeface="Times New Roman"/>
                        <a:ea typeface="Times New Roman"/>
                      </a:endParaRPr>
                    </a:p>
                    <a:p>
                      <a:pPr marL="0" marR="201295" algn="just">
                        <a:lnSpc>
                          <a:spcPts val="1990"/>
                        </a:lnSpc>
                        <a:spcBef>
                          <a:spcPts val="0"/>
                        </a:spcBef>
                        <a:spcAft>
                          <a:spcPts val="0"/>
                        </a:spcAft>
                        <a:tabLst>
                          <a:tab pos="1191260" algn="l"/>
                          <a:tab pos="5715000" algn="l"/>
                          <a:tab pos="6343650" algn="l"/>
                        </a:tabLst>
                      </a:pPr>
                      <a:endParaRPr lang="en-US" sz="1100" dirty="0" smtClean="0">
                        <a:latin typeface="Times New Roman"/>
                        <a:ea typeface="Times New Roman"/>
                      </a:endParaRPr>
                    </a:p>
                    <a:p>
                      <a:pPr marL="0" marR="201295" algn="just">
                        <a:lnSpc>
                          <a:spcPts val="1990"/>
                        </a:lnSpc>
                        <a:spcBef>
                          <a:spcPts val="0"/>
                        </a:spcBef>
                        <a:spcAft>
                          <a:spcPts val="0"/>
                        </a:spcAft>
                        <a:tabLst>
                          <a:tab pos="1191260" algn="l"/>
                          <a:tab pos="5715000" algn="l"/>
                          <a:tab pos="6343650" algn="l"/>
                        </a:tabLst>
                      </a:pPr>
                      <a:endParaRPr lang="en-US" sz="1100" dirty="0" smtClean="0">
                        <a:latin typeface="Times New Roman"/>
                        <a:ea typeface="Times New Roman"/>
                      </a:endParaRPr>
                    </a:p>
                    <a:p>
                      <a:pPr marL="0" marR="201295" algn="just">
                        <a:lnSpc>
                          <a:spcPts val="1990"/>
                        </a:lnSpc>
                        <a:spcBef>
                          <a:spcPts val="0"/>
                        </a:spcBef>
                        <a:spcAft>
                          <a:spcPts val="0"/>
                        </a:spcAft>
                        <a:tabLst>
                          <a:tab pos="1191260" algn="l"/>
                          <a:tab pos="5715000" algn="l"/>
                          <a:tab pos="6343650" algn="l"/>
                        </a:tabLst>
                      </a:pPr>
                      <a:endParaRPr lang="en-US" sz="1100" dirty="0" smtClean="0">
                        <a:latin typeface="Times New Roman"/>
                        <a:ea typeface="Times New Roman"/>
                      </a:endParaRPr>
                    </a:p>
                    <a:p>
                      <a:pPr marL="0" marR="201295" algn="just">
                        <a:lnSpc>
                          <a:spcPts val="1990"/>
                        </a:lnSpc>
                        <a:spcBef>
                          <a:spcPts val="0"/>
                        </a:spcBef>
                        <a:spcAft>
                          <a:spcPts val="0"/>
                        </a:spcAft>
                        <a:tabLst>
                          <a:tab pos="1191260" algn="l"/>
                          <a:tab pos="5715000" algn="l"/>
                          <a:tab pos="6343650" algn="l"/>
                        </a:tabLst>
                      </a:pPr>
                      <a:endParaRPr lang="en-US" sz="1100" dirty="0" smtClean="0">
                        <a:latin typeface="Times New Roman"/>
                        <a:ea typeface="Times New Roman"/>
                      </a:endParaRPr>
                    </a:p>
                    <a:p>
                      <a:pPr marL="0" marR="201295" algn="just">
                        <a:lnSpc>
                          <a:spcPts val="1990"/>
                        </a:lnSpc>
                        <a:spcBef>
                          <a:spcPts val="0"/>
                        </a:spcBef>
                        <a:spcAft>
                          <a:spcPts val="0"/>
                        </a:spcAft>
                        <a:tabLst>
                          <a:tab pos="1191260" algn="l"/>
                          <a:tab pos="5715000" algn="l"/>
                          <a:tab pos="6343650" algn="l"/>
                        </a:tabLst>
                      </a:pPr>
                      <a:endParaRPr lang="en-US" sz="1100" dirty="0" smtClean="0">
                        <a:latin typeface="Times New Roman"/>
                        <a:ea typeface="Times New Roman"/>
                      </a:endParaRPr>
                    </a:p>
                    <a:p>
                      <a:pPr marL="0" marR="201295" algn="just">
                        <a:lnSpc>
                          <a:spcPts val="1990"/>
                        </a:lnSpc>
                        <a:spcBef>
                          <a:spcPts val="0"/>
                        </a:spcBef>
                        <a:spcAft>
                          <a:spcPts val="0"/>
                        </a:spcAft>
                        <a:tabLst>
                          <a:tab pos="1191260" algn="l"/>
                          <a:tab pos="5715000" algn="l"/>
                          <a:tab pos="6343650" algn="l"/>
                        </a:tabLst>
                      </a:pPr>
                      <a:endParaRPr lang="en-US" sz="1100" dirty="0" smtClean="0">
                        <a:latin typeface="Times New Roman"/>
                        <a:ea typeface="Times New Roman"/>
                      </a:endParaRPr>
                    </a:p>
                    <a:p>
                      <a:pPr marL="0" marR="201295" algn="just">
                        <a:lnSpc>
                          <a:spcPts val="1990"/>
                        </a:lnSpc>
                        <a:spcBef>
                          <a:spcPts val="0"/>
                        </a:spcBef>
                        <a:spcAft>
                          <a:spcPts val="0"/>
                        </a:spcAft>
                        <a:tabLst>
                          <a:tab pos="1191260" algn="l"/>
                          <a:tab pos="5715000" algn="l"/>
                          <a:tab pos="6343650" algn="l"/>
                        </a:tabLst>
                      </a:pPr>
                      <a:endParaRPr lang="en-US" sz="1100" dirty="0" smtClean="0">
                        <a:latin typeface="Times New Roman"/>
                        <a:ea typeface="Times New Roman"/>
                      </a:endParaRPr>
                    </a:p>
                    <a:p>
                      <a:pPr marL="0" marR="201295" algn="just">
                        <a:lnSpc>
                          <a:spcPts val="1990"/>
                        </a:lnSpc>
                        <a:spcBef>
                          <a:spcPts val="0"/>
                        </a:spcBef>
                        <a:spcAft>
                          <a:spcPts val="0"/>
                        </a:spcAft>
                        <a:tabLst>
                          <a:tab pos="1191260" algn="l"/>
                          <a:tab pos="5715000" algn="l"/>
                          <a:tab pos="6343650" algn="l"/>
                        </a:tabLst>
                      </a:pPr>
                      <a:endParaRPr lang="en-US" sz="1100" dirty="0" smtClean="0">
                        <a:latin typeface="Times New Roman"/>
                        <a:ea typeface="Times New Roman"/>
                      </a:endParaRPr>
                    </a:p>
                    <a:p>
                      <a:pPr marL="0" marR="201295" algn="just">
                        <a:lnSpc>
                          <a:spcPts val="1990"/>
                        </a:lnSpc>
                        <a:spcBef>
                          <a:spcPts val="0"/>
                        </a:spcBef>
                        <a:spcAft>
                          <a:spcPts val="0"/>
                        </a:spcAft>
                        <a:tabLst>
                          <a:tab pos="1191260" algn="l"/>
                          <a:tab pos="5715000" algn="l"/>
                          <a:tab pos="6343650" algn="l"/>
                        </a:tabLst>
                      </a:pPr>
                      <a:endParaRPr lang="en-US" sz="1100" dirty="0" smtClean="0">
                        <a:latin typeface="Times New Roman"/>
                        <a:ea typeface="Times New Roman"/>
                      </a:endParaRPr>
                    </a:p>
                    <a:p>
                      <a:pPr marL="0" marR="201295" algn="just">
                        <a:lnSpc>
                          <a:spcPts val="1990"/>
                        </a:lnSpc>
                        <a:spcBef>
                          <a:spcPts val="0"/>
                        </a:spcBef>
                        <a:spcAft>
                          <a:spcPts val="0"/>
                        </a:spcAft>
                        <a:tabLst>
                          <a:tab pos="1191260" algn="l"/>
                          <a:tab pos="5715000" algn="l"/>
                          <a:tab pos="6343650" algn="l"/>
                        </a:tabLst>
                      </a:pPr>
                      <a:endParaRPr lang="en-US" sz="1100" dirty="0">
                        <a:latin typeface="Times New Roman"/>
                        <a:ea typeface="Times New Roman"/>
                      </a:endParaRPr>
                    </a:p>
                  </a:txBody>
                  <a:tcPr marL="64770" marR="64770" marT="0" marB="0"/>
                </a:tc>
                <a:tc hMerge="1">
                  <a:txBody>
                    <a:bodyPr/>
                    <a:lstStyle/>
                    <a:p>
                      <a:pPr marL="342900" marR="908685" lvl="0" indent="-342900" algn="just">
                        <a:lnSpc>
                          <a:spcPts val="1990"/>
                        </a:lnSpc>
                        <a:spcBef>
                          <a:spcPts val="0"/>
                        </a:spcBef>
                        <a:spcAft>
                          <a:spcPts val="0"/>
                        </a:spcAft>
                        <a:buFont typeface="Wingdings"/>
                        <a:buChar char=""/>
                        <a:tabLst>
                          <a:tab pos="5715000" algn="l"/>
                          <a:tab pos="6343650" algn="l"/>
                        </a:tabLst>
                      </a:pPr>
                      <a:endParaRPr lang="en-US" sz="1100" dirty="0">
                        <a:latin typeface="Times New Roman"/>
                        <a:ea typeface="Times New Roman"/>
                      </a:endParaRPr>
                    </a:p>
                  </a:txBody>
                  <a:tcPr marL="68580" marR="68580" marT="0" marB="0"/>
                </a:tc>
              </a:tr>
            </a:tbl>
          </a:graphicData>
        </a:graphic>
      </p:graphicFrame>
      <p:pic>
        <p:nvPicPr>
          <p:cNvPr id="5" name="Picture 4"/>
          <p:cNvPicPr/>
          <p:nvPr/>
        </p:nvPicPr>
        <p:blipFill>
          <a:blip r:embed="rId2"/>
          <a:srcRect l="27073" t="29508" r="45259" b="11749"/>
          <a:stretch>
            <a:fillRect/>
          </a:stretch>
        </p:blipFill>
        <p:spPr bwMode="auto">
          <a:xfrm>
            <a:off x="2286000" y="2362200"/>
            <a:ext cx="4522160" cy="3939252"/>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1477962"/>
          </a:xfrm>
        </p:spPr>
        <p:txBody>
          <a:bodyPr>
            <a:normAutofit fontScale="90000"/>
          </a:bodyPr>
          <a:lstStyle/>
          <a:p>
            <a:r>
              <a:rPr lang="en-IN" sz="2700" b="1" dirty="0" smtClean="0">
                <a:latin typeface="Times New Roman" pitchFamily="18" charset="0"/>
                <a:cs typeface="Times New Roman" pitchFamily="18" charset="0"/>
              </a:rPr>
              <a:t/>
            </a:r>
            <a:br>
              <a:rPr lang="en-IN" sz="2700" b="1" dirty="0" smtClean="0">
                <a:latin typeface="Times New Roman" pitchFamily="18" charset="0"/>
                <a:cs typeface="Times New Roman" pitchFamily="18" charset="0"/>
              </a:rPr>
            </a:br>
            <a:r>
              <a:rPr lang="en-IN" sz="2700" b="1" dirty="0" smtClean="0">
                <a:solidFill>
                  <a:srgbClr val="FF0000"/>
                </a:solidFill>
                <a:latin typeface="Times New Roman" pitchFamily="18" charset="0"/>
                <a:cs typeface="Times New Roman" pitchFamily="18" charset="0"/>
              </a:rPr>
              <a:t>5.Planning </a:t>
            </a:r>
            <a:r>
              <a:rPr lang="en-IN" sz="2700" b="1" dirty="0">
                <a:solidFill>
                  <a:srgbClr val="FF0000"/>
                </a:solidFill>
                <a:latin typeface="Times New Roman" pitchFamily="18" charset="0"/>
                <a:cs typeface="Times New Roman" pitchFamily="18" charset="0"/>
              </a:rPr>
              <a:t>and using activities like pair work, group work, </a:t>
            </a:r>
            <a:r>
              <a:rPr lang="en-IN" sz="2700" b="1" dirty="0" smtClean="0">
                <a:solidFill>
                  <a:srgbClr val="FF0000"/>
                </a:solidFill>
                <a:latin typeface="Times New Roman" pitchFamily="18" charset="0"/>
                <a:cs typeface="Times New Roman" pitchFamily="18" charset="0"/>
              </a:rPr>
              <a:t> </a:t>
            </a:r>
            <a:br>
              <a:rPr lang="en-IN" sz="2700" b="1" dirty="0" smtClean="0">
                <a:solidFill>
                  <a:srgbClr val="FF0000"/>
                </a:solidFill>
                <a:latin typeface="Times New Roman" pitchFamily="18" charset="0"/>
                <a:cs typeface="Times New Roman" pitchFamily="18" charset="0"/>
              </a:rPr>
            </a:br>
            <a:r>
              <a:rPr lang="en-IN" sz="2700" b="1" dirty="0" smtClean="0">
                <a:solidFill>
                  <a:srgbClr val="FF0000"/>
                </a:solidFill>
                <a:latin typeface="Times New Roman" pitchFamily="18" charset="0"/>
                <a:cs typeface="Times New Roman" pitchFamily="18" charset="0"/>
              </a:rPr>
              <a:t>    interactions </a:t>
            </a:r>
            <a:r>
              <a:rPr lang="en-IN" sz="2700" b="1" dirty="0">
                <a:solidFill>
                  <a:srgbClr val="FF0000"/>
                </a:solidFill>
                <a:latin typeface="Times New Roman" pitchFamily="18" charset="0"/>
                <a:cs typeface="Times New Roman" pitchFamily="18" charset="0"/>
              </a:rPr>
              <a:t>effectively in the classroom</a:t>
            </a:r>
            <a:r>
              <a:rPr lang="en-US" dirty="0"/>
              <a:t/>
            </a:r>
            <a:br>
              <a:rPr lang="en-US" dirty="0"/>
            </a:br>
            <a:endParaRPr lang="en-US" dirty="0"/>
          </a:p>
        </p:txBody>
      </p:sp>
      <p:graphicFrame>
        <p:nvGraphicFramePr>
          <p:cNvPr id="4" name="Content Placeholder 3"/>
          <p:cNvGraphicFramePr>
            <a:graphicFrameLocks noGrp="1"/>
          </p:cNvGraphicFramePr>
          <p:nvPr>
            <p:ph sz="quarter" idx="1"/>
          </p:nvPr>
        </p:nvGraphicFramePr>
        <p:xfrm>
          <a:off x="914400" y="1981200"/>
          <a:ext cx="7467600" cy="4343400"/>
        </p:xfrm>
        <a:graphic>
          <a:graphicData uri="http://schemas.openxmlformats.org/drawingml/2006/table">
            <a:tbl>
              <a:tblPr firstRow="1" bandRow="1">
                <a:tableStyleId>{5C22544A-7EE6-4342-B048-85BDC9FD1C3A}</a:tableStyleId>
              </a:tblPr>
              <a:tblGrid>
                <a:gridCol w="1730298"/>
                <a:gridCol w="5737302"/>
              </a:tblGrid>
              <a:tr h="4343400">
                <a:tc>
                  <a:txBody>
                    <a:bodyPr/>
                    <a:lstStyle/>
                    <a:p>
                      <a:pPr marL="0" marR="0" algn="just">
                        <a:lnSpc>
                          <a:spcPts val="1990"/>
                        </a:lnSpc>
                        <a:spcBef>
                          <a:spcPts val="0"/>
                        </a:spcBef>
                        <a:spcAft>
                          <a:spcPts val="0"/>
                        </a:spcAft>
                        <a:tabLst>
                          <a:tab pos="5715000" algn="l"/>
                          <a:tab pos="6343650" algn="l"/>
                        </a:tabLst>
                      </a:pPr>
                      <a:endParaRPr lang="en-IN" sz="2400" i="1" dirty="0" smtClean="0">
                        <a:solidFill>
                          <a:schemeClr val="tx1"/>
                        </a:solidFill>
                        <a:latin typeface="Times New Roman"/>
                        <a:ea typeface="Times New Roman"/>
                      </a:endParaRPr>
                    </a:p>
                    <a:p>
                      <a:pPr marL="0" marR="0" algn="just">
                        <a:lnSpc>
                          <a:spcPts val="1990"/>
                        </a:lnSpc>
                        <a:spcBef>
                          <a:spcPts val="0"/>
                        </a:spcBef>
                        <a:spcAft>
                          <a:spcPts val="0"/>
                        </a:spcAft>
                        <a:tabLst>
                          <a:tab pos="5715000" algn="l"/>
                          <a:tab pos="6343650" algn="l"/>
                        </a:tabLst>
                      </a:pPr>
                      <a:r>
                        <a:rPr lang="en-IN" sz="2400" i="1" dirty="0" smtClean="0">
                          <a:solidFill>
                            <a:schemeClr val="tx1"/>
                          </a:solidFill>
                          <a:latin typeface="Times New Roman"/>
                          <a:ea typeface="Times New Roman"/>
                        </a:rPr>
                        <a:t>Class </a:t>
                      </a:r>
                      <a:r>
                        <a:rPr lang="en-IN" sz="2400" i="1" dirty="0">
                          <a:solidFill>
                            <a:schemeClr val="tx1"/>
                          </a:solidFill>
                          <a:latin typeface="Times New Roman"/>
                          <a:ea typeface="Times New Roman"/>
                        </a:rPr>
                        <a:t>: VII</a:t>
                      </a:r>
                      <a:endParaRPr lang="en-US" sz="2400" dirty="0">
                        <a:solidFill>
                          <a:schemeClr val="tx1"/>
                        </a:solidFill>
                        <a:latin typeface="Times New Roman"/>
                        <a:ea typeface="Times New Roman"/>
                      </a:endParaRPr>
                    </a:p>
                    <a:p>
                      <a:pPr marL="0" marR="0" algn="just">
                        <a:lnSpc>
                          <a:spcPts val="1990"/>
                        </a:lnSpc>
                        <a:spcBef>
                          <a:spcPts val="0"/>
                        </a:spcBef>
                        <a:spcAft>
                          <a:spcPts val="0"/>
                        </a:spcAft>
                        <a:tabLst>
                          <a:tab pos="5715000" algn="l"/>
                          <a:tab pos="6343650" algn="l"/>
                        </a:tabLst>
                      </a:pPr>
                      <a:r>
                        <a:rPr lang="en-IN" sz="2400" i="1" dirty="0">
                          <a:solidFill>
                            <a:schemeClr val="tx1"/>
                          </a:solidFill>
                          <a:latin typeface="Times New Roman"/>
                          <a:ea typeface="Times New Roman"/>
                        </a:rPr>
                        <a:t>Term : I</a:t>
                      </a:r>
                      <a:endParaRPr lang="en-US" sz="2400" dirty="0">
                        <a:solidFill>
                          <a:schemeClr val="tx1"/>
                        </a:solidFill>
                        <a:latin typeface="Times New Roman"/>
                        <a:ea typeface="Times New Roman"/>
                      </a:endParaRPr>
                    </a:p>
                    <a:p>
                      <a:pPr marL="0" marR="0" algn="just">
                        <a:lnSpc>
                          <a:spcPts val="1990"/>
                        </a:lnSpc>
                        <a:spcBef>
                          <a:spcPts val="0"/>
                        </a:spcBef>
                        <a:spcAft>
                          <a:spcPts val="0"/>
                        </a:spcAft>
                        <a:tabLst>
                          <a:tab pos="5715000" algn="l"/>
                          <a:tab pos="6343650" algn="l"/>
                        </a:tabLst>
                      </a:pPr>
                      <a:r>
                        <a:rPr lang="en-IN" sz="2400" i="1" dirty="0">
                          <a:solidFill>
                            <a:schemeClr val="tx1"/>
                          </a:solidFill>
                          <a:latin typeface="Times New Roman"/>
                          <a:ea typeface="Times New Roman"/>
                        </a:rPr>
                        <a:t>Unit : I</a:t>
                      </a:r>
                      <a:endParaRPr lang="en-US" sz="2400" dirty="0">
                        <a:solidFill>
                          <a:schemeClr val="tx1"/>
                        </a:solidFill>
                        <a:latin typeface="Times New Roman"/>
                        <a:ea typeface="Times New Roman"/>
                      </a:endParaRPr>
                    </a:p>
                  </a:txBody>
                  <a:tcPr marL="64770" marR="64770" marT="0" marB="0"/>
                </a:tc>
                <a:tc>
                  <a:txBody>
                    <a:bodyPr/>
                    <a:lstStyle/>
                    <a:p>
                      <a:pPr marL="0" marR="20955" algn="just">
                        <a:lnSpc>
                          <a:spcPts val="1990"/>
                        </a:lnSpc>
                        <a:spcBef>
                          <a:spcPts val="0"/>
                        </a:spcBef>
                        <a:spcAft>
                          <a:spcPts val="0"/>
                        </a:spcAft>
                        <a:tabLst>
                          <a:tab pos="5715000" algn="l"/>
                          <a:tab pos="6343650" algn="l"/>
                        </a:tabLst>
                      </a:pPr>
                      <a:endParaRPr lang="en-IN" sz="2400" i="1" dirty="0" smtClean="0">
                        <a:solidFill>
                          <a:schemeClr val="tx1"/>
                        </a:solidFill>
                        <a:latin typeface="Times New Roman"/>
                        <a:ea typeface="Times New Roman"/>
                      </a:endParaRPr>
                    </a:p>
                    <a:p>
                      <a:pPr marL="0" marR="20955" algn="just">
                        <a:lnSpc>
                          <a:spcPts val="1990"/>
                        </a:lnSpc>
                        <a:spcBef>
                          <a:spcPts val="0"/>
                        </a:spcBef>
                        <a:spcAft>
                          <a:spcPts val="0"/>
                        </a:spcAft>
                        <a:tabLst>
                          <a:tab pos="5715000" algn="l"/>
                          <a:tab pos="6343650" algn="l"/>
                        </a:tabLst>
                      </a:pPr>
                      <a:r>
                        <a:rPr lang="en-IN" sz="2400" i="1" dirty="0" smtClean="0">
                          <a:solidFill>
                            <a:schemeClr val="tx1"/>
                          </a:solidFill>
                          <a:latin typeface="Times New Roman"/>
                          <a:ea typeface="Times New Roman"/>
                        </a:rPr>
                        <a:t>Exercise</a:t>
                      </a:r>
                      <a:r>
                        <a:rPr lang="en-IN" sz="2400" i="1" dirty="0">
                          <a:solidFill>
                            <a:schemeClr val="tx1"/>
                          </a:solidFill>
                          <a:latin typeface="Times New Roman"/>
                          <a:ea typeface="Times New Roman"/>
                        </a:rPr>
                        <a:t>: A       (Page no.101)</a:t>
                      </a:r>
                      <a:endParaRPr lang="en-US" sz="2400" dirty="0">
                        <a:solidFill>
                          <a:schemeClr val="tx1"/>
                        </a:solidFill>
                        <a:latin typeface="Times New Roman"/>
                        <a:ea typeface="Times New Roman"/>
                      </a:endParaRPr>
                    </a:p>
                    <a:p>
                      <a:pPr marL="0" marR="20955" algn="just">
                        <a:lnSpc>
                          <a:spcPts val="1990"/>
                        </a:lnSpc>
                        <a:spcBef>
                          <a:spcPts val="0"/>
                        </a:spcBef>
                        <a:spcAft>
                          <a:spcPts val="0"/>
                        </a:spcAft>
                        <a:tabLst>
                          <a:tab pos="5715000" algn="l"/>
                          <a:tab pos="6343650" algn="l"/>
                        </a:tabLst>
                      </a:pPr>
                      <a:r>
                        <a:rPr lang="en-IN" sz="2400" i="1" dirty="0">
                          <a:solidFill>
                            <a:schemeClr val="tx1"/>
                          </a:solidFill>
                          <a:latin typeface="Times New Roman"/>
                          <a:ea typeface="Times New Roman"/>
                        </a:rPr>
                        <a:t>Read the poem aloud in pairs.</a:t>
                      </a:r>
                      <a:endParaRPr lang="en-US" sz="2400" dirty="0">
                        <a:solidFill>
                          <a:schemeClr val="tx1"/>
                        </a:solidFill>
                        <a:latin typeface="Times New Roman"/>
                        <a:ea typeface="Times New Roman"/>
                      </a:endParaRPr>
                    </a:p>
                    <a:p>
                      <a:pPr marL="0" marR="20955" algn="just">
                        <a:lnSpc>
                          <a:spcPts val="1990"/>
                        </a:lnSpc>
                        <a:spcBef>
                          <a:spcPts val="0"/>
                        </a:spcBef>
                        <a:spcAft>
                          <a:spcPts val="0"/>
                        </a:spcAft>
                        <a:tabLst>
                          <a:tab pos="5715000" algn="l"/>
                          <a:tab pos="6343650" algn="l"/>
                        </a:tabLst>
                      </a:pPr>
                      <a:r>
                        <a:rPr lang="en-IN" sz="2400" i="1" dirty="0">
                          <a:solidFill>
                            <a:schemeClr val="tx1"/>
                          </a:solidFill>
                          <a:latin typeface="Times New Roman"/>
                          <a:ea typeface="Times New Roman"/>
                        </a:rPr>
                        <a:t>Exercise C:      (Page no.101</a:t>
                      </a:r>
                      <a:r>
                        <a:rPr lang="en-IN" sz="2400" i="1" dirty="0" smtClean="0">
                          <a:solidFill>
                            <a:schemeClr val="tx1"/>
                          </a:solidFill>
                          <a:latin typeface="Times New Roman"/>
                          <a:ea typeface="Times New Roman"/>
                        </a:rPr>
                        <a:t>)</a:t>
                      </a:r>
                    </a:p>
                    <a:p>
                      <a:pPr marL="0" marR="20955" algn="just">
                        <a:lnSpc>
                          <a:spcPts val="1990"/>
                        </a:lnSpc>
                        <a:spcBef>
                          <a:spcPts val="0"/>
                        </a:spcBef>
                        <a:spcAft>
                          <a:spcPts val="0"/>
                        </a:spcAft>
                        <a:tabLst>
                          <a:tab pos="5715000" algn="l"/>
                          <a:tab pos="6343650" algn="l"/>
                        </a:tabLst>
                      </a:pPr>
                      <a:endParaRPr lang="en-US" sz="2400" dirty="0">
                        <a:solidFill>
                          <a:schemeClr val="tx1"/>
                        </a:solidFill>
                        <a:latin typeface="Times New Roman"/>
                        <a:ea typeface="Times New Roman"/>
                      </a:endParaRPr>
                    </a:p>
                    <a:p>
                      <a:pPr marL="0" marR="20955" algn="just">
                        <a:lnSpc>
                          <a:spcPts val="1990"/>
                        </a:lnSpc>
                        <a:spcBef>
                          <a:spcPts val="0"/>
                        </a:spcBef>
                        <a:spcAft>
                          <a:spcPts val="0"/>
                        </a:spcAft>
                        <a:tabLst>
                          <a:tab pos="5715000" algn="l"/>
                          <a:tab pos="6343650" algn="l"/>
                        </a:tabLst>
                      </a:pPr>
                      <a:r>
                        <a:rPr lang="en-IN" sz="2400" i="1" dirty="0">
                          <a:solidFill>
                            <a:schemeClr val="tx1"/>
                          </a:solidFill>
                          <a:latin typeface="Times New Roman"/>
                          <a:ea typeface="Times New Roman"/>
                        </a:rPr>
                        <a:t>Work in pairs. Read the last two stanzas of the poem and answer the questions</a:t>
                      </a:r>
                      <a:r>
                        <a:rPr lang="en-IN" sz="2400" i="1" dirty="0" smtClean="0">
                          <a:solidFill>
                            <a:schemeClr val="tx1"/>
                          </a:solidFill>
                          <a:latin typeface="Times New Roman"/>
                          <a:ea typeface="Times New Roman"/>
                        </a:rPr>
                        <a:t>.</a:t>
                      </a:r>
                    </a:p>
                    <a:p>
                      <a:pPr marL="0" marR="20955" algn="just">
                        <a:lnSpc>
                          <a:spcPts val="1990"/>
                        </a:lnSpc>
                        <a:spcBef>
                          <a:spcPts val="0"/>
                        </a:spcBef>
                        <a:spcAft>
                          <a:spcPts val="0"/>
                        </a:spcAft>
                        <a:tabLst>
                          <a:tab pos="5715000" algn="l"/>
                          <a:tab pos="6343650" algn="l"/>
                        </a:tabLst>
                      </a:pPr>
                      <a:endParaRPr lang="en-US" sz="2400" dirty="0">
                        <a:solidFill>
                          <a:schemeClr val="tx1"/>
                        </a:solidFill>
                        <a:latin typeface="Times New Roman"/>
                        <a:ea typeface="Times New Roman"/>
                      </a:endParaRPr>
                    </a:p>
                    <a:p>
                      <a:pPr marL="0" marR="20955" algn="just">
                        <a:lnSpc>
                          <a:spcPts val="1990"/>
                        </a:lnSpc>
                        <a:spcBef>
                          <a:spcPts val="0"/>
                        </a:spcBef>
                        <a:spcAft>
                          <a:spcPts val="0"/>
                        </a:spcAft>
                        <a:tabLst>
                          <a:tab pos="5715000" algn="l"/>
                          <a:tab pos="6343650" algn="l"/>
                        </a:tabLst>
                      </a:pPr>
                      <a:r>
                        <a:rPr lang="en-IN" sz="2400" b="1" i="1" dirty="0">
                          <a:solidFill>
                            <a:schemeClr val="tx1"/>
                          </a:solidFill>
                          <a:latin typeface="Times New Roman"/>
                          <a:ea typeface="Times New Roman"/>
                        </a:rPr>
                        <a:t>Note</a:t>
                      </a:r>
                      <a:r>
                        <a:rPr lang="en-IN" sz="2400" b="0" i="1" dirty="0" smtClean="0">
                          <a:solidFill>
                            <a:schemeClr val="tx1"/>
                          </a:solidFill>
                          <a:latin typeface="Times New Roman"/>
                          <a:ea typeface="Times New Roman"/>
                        </a:rPr>
                        <a:t>: In </a:t>
                      </a:r>
                      <a:r>
                        <a:rPr lang="en-IN" sz="2400" b="0" i="1" dirty="0">
                          <a:solidFill>
                            <a:schemeClr val="tx1"/>
                          </a:solidFill>
                          <a:latin typeface="Times New Roman"/>
                          <a:ea typeface="Times New Roman"/>
                        </a:rPr>
                        <a:t>the textbooks of classes VI, VII and VIII, pair/ group activities are designed and given in all the units.</a:t>
                      </a:r>
                      <a:r>
                        <a:rPr lang="en-IN" sz="2400" i="1" dirty="0">
                          <a:solidFill>
                            <a:schemeClr val="tx1"/>
                          </a:solidFill>
                          <a:latin typeface="Times New Roman"/>
                          <a:ea typeface="Times New Roman"/>
                        </a:rPr>
                        <a:t> </a:t>
                      </a:r>
                      <a:endParaRPr lang="en-US" sz="2400" dirty="0">
                        <a:solidFill>
                          <a:schemeClr val="tx1"/>
                        </a:solidFill>
                        <a:latin typeface="Times New Roman"/>
                        <a:ea typeface="Times New Roman"/>
                      </a:endParaRPr>
                    </a:p>
                  </a:txBody>
                  <a:tcPr marL="64770" marR="64770" marT="0" marB="0"/>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868362"/>
          </a:xfrm>
        </p:spPr>
        <p:txBody>
          <a:bodyPr>
            <a:normAutofit/>
          </a:bodyPr>
          <a:lstStyle/>
          <a:p>
            <a:pPr algn="ctr"/>
            <a:r>
              <a:rPr lang="en-US" sz="2400" b="1" dirty="0" smtClean="0">
                <a:solidFill>
                  <a:srgbClr val="00B050"/>
                </a:solidFill>
                <a:latin typeface="Times New Roman" pitchFamily="18" charset="0"/>
                <a:cs typeface="Times New Roman" pitchFamily="18" charset="0"/>
              </a:rPr>
              <a:t>LEARNING OBJECTIVES</a:t>
            </a:r>
            <a:endParaRPr lang="en-US" sz="2400" b="1" dirty="0">
              <a:solidFill>
                <a:srgbClr val="00B050"/>
              </a:solidFill>
              <a:latin typeface="Times New Roman" pitchFamily="18" charset="0"/>
              <a:cs typeface="Times New Roman" pitchFamily="18" charset="0"/>
            </a:endParaRPr>
          </a:p>
        </p:txBody>
      </p:sp>
      <p:sp>
        <p:nvSpPr>
          <p:cNvPr id="2" name="Content Placeholder 1"/>
          <p:cNvSpPr>
            <a:spLocks noGrp="1"/>
          </p:cNvSpPr>
          <p:nvPr>
            <p:ph sz="quarter" idx="1"/>
          </p:nvPr>
        </p:nvSpPr>
        <p:spPr>
          <a:xfrm>
            <a:off x="457200" y="1219200"/>
            <a:ext cx="8229600" cy="5105400"/>
          </a:xfrm>
        </p:spPr>
        <p:txBody>
          <a:bodyPr>
            <a:normAutofit/>
          </a:bodyPr>
          <a:lstStyle/>
          <a:p>
            <a:pPr algn="just">
              <a:buNone/>
            </a:pPr>
            <a:r>
              <a:rPr lang="en-IN" sz="2400" dirty="0" smtClean="0">
                <a:latin typeface="Times New Roman" pitchFamily="18" charset="0"/>
                <a:cs typeface="Times New Roman" pitchFamily="18" charset="0"/>
              </a:rPr>
              <a:t>To support the trainees to..…</a:t>
            </a:r>
            <a:endParaRPr lang="en-US" sz="2400" dirty="0" smtClean="0">
              <a:latin typeface="Times New Roman" pitchFamily="18" charset="0"/>
              <a:cs typeface="Times New Roman" pitchFamily="18" charset="0"/>
            </a:endParaRPr>
          </a:p>
          <a:p>
            <a:pPr algn="just">
              <a:buNone/>
            </a:pPr>
            <a:endParaRPr lang="en-US" sz="2400" dirty="0" smtClean="0">
              <a:latin typeface="Times New Roman" pitchFamily="18" charset="0"/>
              <a:cs typeface="Times New Roman" pitchFamily="18" charset="0"/>
            </a:endParaRPr>
          </a:p>
          <a:p>
            <a:pPr lvl="0" algn="just"/>
            <a:r>
              <a:rPr lang="en-IN" sz="2400" b="1" dirty="0" smtClean="0">
                <a:solidFill>
                  <a:srgbClr val="FF0000"/>
                </a:solidFill>
                <a:latin typeface="Times New Roman" pitchFamily="18" charset="0"/>
                <a:cs typeface="Times New Roman" pitchFamily="18" charset="0"/>
              </a:rPr>
              <a:t>understand</a:t>
            </a:r>
            <a:r>
              <a:rPr lang="en-IN" sz="2400" dirty="0" smtClean="0">
                <a:latin typeface="Times New Roman" pitchFamily="18" charset="0"/>
                <a:cs typeface="Times New Roman" pitchFamily="18" charset="0"/>
              </a:rPr>
              <a:t> the various </a:t>
            </a:r>
            <a:r>
              <a:rPr lang="en-IN" sz="2400" b="1" dirty="0" smtClean="0">
                <a:solidFill>
                  <a:srgbClr val="FF0000"/>
                </a:solidFill>
                <a:latin typeface="Times New Roman" pitchFamily="18" charset="0"/>
                <a:cs typeface="Times New Roman" pitchFamily="18" charset="0"/>
              </a:rPr>
              <a:t>aspects of language </a:t>
            </a:r>
            <a:r>
              <a:rPr lang="en-IN" sz="2400" dirty="0" smtClean="0">
                <a:latin typeface="Times New Roman" pitchFamily="18" charset="0"/>
                <a:cs typeface="Times New Roman" pitchFamily="18" charset="0"/>
              </a:rPr>
              <a:t>education </a:t>
            </a:r>
          </a:p>
          <a:p>
            <a:pPr lvl="0" algn="just">
              <a:buNone/>
            </a:pPr>
            <a:endParaRPr lang="en-IN" sz="2400" dirty="0" smtClean="0">
              <a:latin typeface="Times New Roman" pitchFamily="18" charset="0"/>
              <a:cs typeface="Times New Roman" pitchFamily="18" charset="0"/>
            </a:endParaRPr>
          </a:p>
          <a:p>
            <a:pPr lvl="0" algn="just"/>
            <a:r>
              <a:rPr lang="en-IN" sz="2400" b="1" dirty="0" smtClean="0">
                <a:solidFill>
                  <a:srgbClr val="FF0000"/>
                </a:solidFill>
                <a:latin typeface="Times New Roman" pitchFamily="18" charset="0"/>
                <a:cs typeface="Times New Roman" pitchFamily="18" charset="0"/>
              </a:rPr>
              <a:t>familiarise</a:t>
            </a:r>
            <a:r>
              <a:rPr lang="en-IN" sz="2400" dirty="0" smtClean="0">
                <a:latin typeface="Times New Roman" pitchFamily="18" charset="0"/>
                <a:cs typeface="Times New Roman" pitchFamily="18" charset="0"/>
              </a:rPr>
              <a:t> teachers with the </a:t>
            </a:r>
            <a:r>
              <a:rPr lang="en-IN" sz="2400" b="1" dirty="0" smtClean="0">
                <a:solidFill>
                  <a:srgbClr val="FF0000"/>
                </a:solidFill>
                <a:latin typeface="Times New Roman" pitchFamily="18" charset="0"/>
                <a:cs typeface="Times New Roman" pitchFamily="18" charset="0"/>
              </a:rPr>
              <a:t>approach of integrated skills </a:t>
            </a:r>
            <a:r>
              <a:rPr lang="en-IN" sz="2400" dirty="0" smtClean="0">
                <a:latin typeface="Times New Roman" pitchFamily="18" charset="0"/>
                <a:cs typeface="Times New Roman" pitchFamily="18" charset="0"/>
              </a:rPr>
              <a:t>(LSRW) for literacy and language learning</a:t>
            </a:r>
          </a:p>
          <a:p>
            <a:pPr lvl="0" algn="just">
              <a:buNone/>
            </a:pPr>
            <a:endParaRPr lang="en-IN" sz="2400" dirty="0" smtClean="0">
              <a:latin typeface="Times New Roman" pitchFamily="18" charset="0"/>
              <a:cs typeface="Times New Roman" pitchFamily="18" charset="0"/>
            </a:endParaRPr>
          </a:p>
          <a:p>
            <a:pPr lvl="0" algn="just"/>
            <a:r>
              <a:rPr lang="en-IN" sz="2400" b="1" dirty="0" smtClean="0">
                <a:solidFill>
                  <a:srgbClr val="FF0000"/>
                </a:solidFill>
                <a:latin typeface="Times New Roman" pitchFamily="18" charset="0"/>
                <a:cs typeface="Times New Roman" pitchFamily="18" charset="0"/>
              </a:rPr>
              <a:t>engage children </a:t>
            </a:r>
            <a:r>
              <a:rPr lang="en-IN" sz="2400" dirty="0" smtClean="0">
                <a:latin typeface="Times New Roman" pitchFamily="18" charset="0"/>
                <a:cs typeface="Times New Roman" pitchFamily="18" charset="0"/>
              </a:rPr>
              <a:t>in context based </a:t>
            </a:r>
            <a:r>
              <a:rPr lang="en-IN" sz="2400" b="1" dirty="0" smtClean="0">
                <a:solidFill>
                  <a:srgbClr val="FF0000"/>
                </a:solidFill>
                <a:latin typeface="Times New Roman" pitchFamily="18" charset="0"/>
                <a:cs typeface="Times New Roman" pitchFamily="18" charset="0"/>
              </a:rPr>
              <a:t>activities</a:t>
            </a:r>
            <a:r>
              <a:rPr lang="en-IN" sz="2400" dirty="0" smtClean="0">
                <a:latin typeface="Times New Roman" pitchFamily="18" charset="0"/>
                <a:cs typeface="Times New Roman" pitchFamily="18" charset="0"/>
              </a:rPr>
              <a:t> for developing </a:t>
            </a:r>
            <a:r>
              <a:rPr lang="en-IN" sz="2400" b="1" dirty="0" smtClean="0">
                <a:solidFill>
                  <a:srgbClr val="FF0000"/>
                </a:solidFill>
                <a:latin typeface="Times New Roman" pitchFamily="18" charset="0"/>
                <a:cs typeface="Times New Roman" pitchFamily="18" charset="0"/>
              </a:rPr>
              <a:t>communicative competence</a:t>
            </a:r>
          </a:p>
          <a:p>
            <a:pPr lvl="0" algn="just">
              <a:buNone/>
            </a:pPr>
            <a:endParaRPr lang="en-IN" sz="2400" dirty="0" smtClean="0">
              <a:latin typeface="Times New Roman" pitchFamily="18" charset="0"/>
              <a:cs typeface="Times New Roman" pitchFamily="18" charset="0"/>
            </a:endParaRPr>
          </a:p>
          <a:p>
            <a:pPr lvl="0" algn="just"/>
            <a:r>
              <a:rPr lang="en-IN" sz="2400" dirty="0" smtClean="0">
                <a:latin typeface="Times New Roman" pitchFamily="18" charset="0"/>
                <a:cs typeface="Times New Roman" pitchFamily="18" charset="0"/>
              </a:rPr>
              <a:t>provide authentic texts and assessment as learning approach</a:t>
            </a:r>
            <a:endParaRPr lang="en-US" sz="2400" dirty="0" smtClean="0">
              <a:latin typeface="Times New Roman" pitchFamily="18" charset="0"/>
              <a:cs typeface="Times New Roman" pitchFamily="18" charset="0"/>
            </a:endParaRPr>
          </a:p>
          <a:p>
            <a:endParaRPr lang="en-US" dirty="0" smtClean="0"/>
          </a:p>
          <a:p>
            <a:pPr lvl="0"/>
            <a:endParaRPr lang="en-IN" dirty="0" smtClean="0"/>
          </a:p>
          <a:p>
            <a:pPr>
              <a:buNone/>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477962"/>
          </a:xfrm>
        </p:spPr>
        <p:txBody>
          <a:bodyPr>
            <a:normAutofit fontScale="90000"/>
          </a:bodyPr>
          <a:lstStyle/>
          <a:p>
            <a:r>
              <a:rPr lang="en-US" dirty="0" smtClean="0">
                <a:solidFill>
                  <a:schemeClr val="bg1"/>
                </a:solidFill>
              </a:rPr>
              <a:t/>
            </a:r>
            <a:br>
              <a:rPr lang="en-US" dirty="0" smtClean="0">
                <a:solidFill>
                  <a:schemeClr val="bg1"/>
                </a:solidFill>
              </a:rPr>
            </a:br>
            <a:r>
              <a:rPr lang="en-US" dirty="0" smtClean="0">
                <a:solidFill>
                  <a:schemeClr val="bg1"/>
                </a:solidFill>
              </a:rPr>
              <a:t/>
            </a:r>
            <a:br>
              <a:rPr lang="en-US" dirty="0" smtClean="0">
                <a:solidFill>
                  <a:schemeClr val="bg1"/>
                </a:solidFill>
              </a:rPr>
            </a:br>
            <a:r>
              <a:rPr lang="en-US" dirty="0" smtClean="0">
                <a:solidFill>
                  <a:schemeClr val="bg1"/>
                </a:solidFill>
              </a:rPr>
              <a:t>.</a:t>
            </a:r>
            <a:r>
              <a:rPr lang="en-US" sz="2400" b="1" dirty="0" smtClean="0">
                <a:solidFill>
                  <a:srgbClr val="00B050"/>
                </a:solidFill>
                <a:latin typeface="Times New Roman" pitchFamily="18" charset="0"/>
                <a:cs typeface="Times New Roman" pitchFamily="18" charset="0"/>
              </a:rPr>
              <a:t>NOTE</a:t>
            </a:r>
            <a:endParaRPr lang="en-US" sz="2400" b="1" dirty="0">
              <a:solidFill>
                <a:srgbClr val="00B05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381000" y="1600200"/>
            <a:ext cx="8534400" cy="4419600"/>
          </a:xfrm>
        </p:spPr>
        <p:txBody>
          <a:bodyPr anchor="ctr"/>
          <a:lstStyle/>
          <a:p>
            <a:pPr algn="just">
              <a:buNone/>
            </a:pPr>
            <a:r>
              <a:rPr lang="en-IN" sz="2400" dirty="0" smtClean="0">
                <a:latin typeface="Times New Roman" pitchFamily="18" charset="0"/>
                <a:cs typeface="Times New Roman" pitchFamily="18" charset="0"/>
              </a:rPr>
              <a:t>    	In </a:t>
            </a:r>
            <a:r>
              <a:rPr lang="en-IN" sz="2400" dirty="0">
                <a:latin typeface="Times New Roman" pitchFamily="18" charset="0"/>
                <a:cs typeface="Times New Roman" pitchFamily="18" charset="0"/>
              </a:rPr>
              <a:t>primary classes the exercises ‘</a:t>
            </a:r>
            <a:r>
              <a:rPr lang="en-IN" sz="2400" b="1" dirty="0">
                <a:solidFill>
                  <a:srgbClr val="FF0000"/>
                </a:solidFill>
                <a:latin typeface="Times New Roman" pitchFamily="18" charset="0"/>
                <a:cs typeface="Times New Roman" pitchFamily="18" charset="0"/>
              </a:rPr>
              <a:t>Let us talk</a:t>
            </a:r>
            <a:r>
              <a:rPr lang="en-IN" sz="2400" dirty="0">
                <a:latin typeface="Times New Roman" pitchFamily="18" charset="0"/>
                <a:cs typeface="Times New Roman" pitchFamily="18" charset="0"/>
              </a:rPr>
              <a:t>’ and ‘</a:t>
            </a:r>
            <a:r>
              <a:rPr lang="en-IN" sz="2400" b="1" dirty="0">
                <a:solidFill>
                  <a:srgbClr val="FF0000"/>
                </a:solidFill>
                <a:latin typeface="Times New Roman" pitchFamily="18" charset="0"/>
                <a:cs typeface="Times New Roman" pitchFamily="18" charset="0"/>
              </a:rPr>
              <a:t>Let us use</a:t>
            </a:r>
            <a:r>
              <a:rPr lang="en-IN" sz="2400" dirty="0">
                <a:latin typeface="Times New Roman" pitchFamily="18" charset="0"/>
                <a:cs typeface="Times New Roman" pitchFamily="18" charset="0"/>
              </a:rPr>
              <a:t>’ focus on developing </a:t>
            </a:r>
            <a:r>
              <a:rPr lang="en-IN" sz="2400" b="1" dirty="0">
                <a:solidFill>
                  <a:srgbClr val="FF0000"/>
                </a:solidFill>
                <a:latin typeface="Times New Roman" pitchFamily="18" charset="0"/>
                <a:cs typeface="Times New Roman" pitchFamily="18" charset="0"/>
              </a:rPr>
              <a:t>Basic  Interpersonal Communication Skills</a:t>
            </a:r>
            <a:r>
              <a:rPr lang="en-IN" sz="2400" dirty="0">
                <a:latin typeface="Times New Roman" pitchFamily="18" charset="0"/>
                <a:cs typeface="Times New Roman" pitchFamily="18" charset="0"/>
              </a:rPr>
              <a:t>(BICS), whereas </a:t>
            </a:r>
            <a:r>
              <a:rPr lang="en-IN" sz="2400" b="1" dirty="0">
                <a:solidFill>
                  <a:srgbClr val="FF0000"/>
                </a:solidFill>
                <a:latin typeface="Times New Roman" pitchFamily="18" charset="0"/>
                <a:cs typeface="Times New Roman" pitchFamily="18" charset="0"/>
              </a:rPr>
              <a:t>Cognitively  Advanced Language Proficiency</a:t>
            </a:r>
            <a:r>
              <a:rPr lang="en-IN" sz="2400" dirty="0">
                <a:latin typeface="Times New Roman" pitchFamily="18" charset="0"/>
                <a:cs typeface="Times New Roman" pitchFamily="18" charset="0"/>
              </a:rPr>
              <a:t> (CALP) develops gradually as they progress to their higher classes. The creative writing activities and Connecting to self (Upper primary classes) exercises focus on developing CALP among pupils.</a:t>
            </a:r>
            <a:endParaRPr lang="en-US" sz="2400" dirty="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229600" cy="533400"/>
          </a:xfrm>
        </p:spPr>
        <p:txBody>
          <a:bodyPr>
            <a:normAutofit/>
          </a:bodyPr>
          <a:lstStyle/>
          <a:p>
            <a:pPr algn="ctr"/>
            <a:r>
              <a:rPr lang="en-IN" sz="2400" b="1" dirty="0" smtClean="0">
                <a:solidFill>
                  <a:srgbClr val="00B050"/>
                </a:solidFill>
                <a:latin typeface="Times New Roman" pitchFamily="18" charset="0"/>
                <a:cs typeface="Times New Roman" pitchFamily="18" charset="0"/>
              </a:rPr>
              <a:t>STORYTELLING TO YOUNG LEARNERS</a:t>
            </a:r>
            <a:endParaRPr lang="en-US" sz="2400" b="1" dirty="0">
              <a:solidFill>
                <a:srgbClr val="00B050"/>
              </a:solidFill>
            </a:endParaRPr>
          </a:p>
        </p:txBody>
      </p:sp>
      <p:sp>
        <p:nvSpPr>
          <p:cNvPr id="3" name="Content Placeholder 2"/>
          <p:cNvSpPr>
            <a:spLocks noGrp="1"/>
          </p:cNvSpPr>
          <p:nvPr>
            <p:ph sz="quarter" idx="1"/>
          </p:nvPr>
        </p:nvSpPr>
        <p:spPr>
          <a:xfrm>
            <a:off x="457200" y="914400"/>
            <a:ext cx="8229600" cy="5211763"/>
          </a:xfrm>
        </p:spPr>
        <p:txBody>
          <a:bodyPr>
            <a:normAutofit lnSpcReduction="10000"/>
          </a:bodyPr>
          <a:lstStyle/>
          <a:p>
            <a:pPr algn="just">
              <a:buFont typeface="Wingdings" pitchFamily="2" charset="2"/>
              <a:buChar char="Ø"/>
            </a:pPr>
            <a:r>
              <a:rPr lang="en-IN" sz="2400" b="1" dirty="0">
                <a:solidFill>
                  <a:srgbClr val="FF0000"/>
                </a:solidFill>
                <a:latin typeface="Times New Roman" pitchFamily="18" charset="0"/>
                <a:cs typeface="Times New Roman" pitchFamily="18" charset="0"/>
              </a:rPr>
              <a:t>Story telling</a:t>
            </a:r>
            <a:r>
              <a:rPr lang="en-IN" sz="2400" dirty="0">
                <a:solidFill>
                  <a:srgbClr val="FF0000"/>
                </a:solidFill>
                <a:latin typeface="Times New Roman" pitchFamily="18" charset="0"/>
                <a:cs typeface="Times New Roman" pitchFamily="18" charset="0"/>
              </a:rPr>
              <a:t> </a:t>
            </a:r>
            <a:r>
              <a:rPr lang="en-IN" sz="2400" dirty="0">
                <a:latin typeface="Times New Roman" pitchFamily="18" charset="0"/>
                <a:cs typeface="Times New Roman" pitchFamily="18" charset="0"/>
              </a:rPr>
              <a:t>is important for language acquisition. It provides </a:t>
            </a:r>
            <a:r>
              <a:rPr lang="en-IN" sz="2400" b="1" dirty="0">
                <a:solidFill>
                  <a:srgbClr val="FF0000"/>
                </a:solidFill>
                <a:latin typeface="Times New Roman" pitchFamily="18" charset="0"/>
                <a:cs typeface="Times New Roman" pitchFamily="18" charset="0"/>
              </a:rPr>
              <a:t>opportunities</a:t>
            </a:r>
            <a:r>
              <a:rPr lang="en-IN" sz="2400" dirty="0">
                <a:latin typeface="Times New Roman" pitchFamily="18" charset="0"/>
                <a:cs typeface="Times New Roman" pitchFamily="18" charset="0"/>
              </a:rPr>
              <a:t> to </a:t>
            </a:r>
            <a:r>
              <a:rPr lang="en-IN" sz="2400" b="1" dirty="0">
                <a:solidFill>
                  <a:srgbClr val="FF0000"/>
                </a:solidFill>
                <a:latin typeface="Times New Roman" pitchFamily="18" charset="0"/>
                <a:cs typeface="Times New Roman" pitchFamily="18" charset="0"/>
              </a:rPr>
              <a:t>engage</a:t>
            </a:r>
            <a:r>
              <a:rPr lang="en-IN" sz="2400" dirty="0">
                <a:latin typeface="Times New Roman" pitchFamily="18" charset="0"/>
                <a:cs typeface="Times New Roman" pitchFamily="18" charset="0"/>
              </a:rPr>
              <a:t> with language and </a:t>
            </a:r>
            <a:r>
              <a:rPr lang="en-IN" sz="2400" b="1" dirty="0">
                <a:solidFill>
                  <a:srgbClr val="FF0000"/>
                </a:solidFill>
                <a:latin typeface="Times New Roman" pitchFamily="18" charset="0"/>
                <a:cs typeface="Times New Roman" pitchFamily="18" charset="0"/>
              </a:rPr>
              <a:t>motivates</a:t>
            </a:r>
            <a:r>
              <a:rPr lang="en-IN" sz="2400" dirty="0">
                <a:latin typeface="Times New Roman" pitchFamily="18" charset="0"/>
                <a:cs typeface="Times New Roman" pitchFamily="18" charset="0"/>
              </a:rPr>
              <a:t> learners to produce language. </a:t>
            </a:r>
            <a:endParaRPr lang="en-IN" sz="2400" dirty="0" smtClean="0">
              <a:latin typeface="Times New Roman" pitchFamily="18" charset="0"/>
              <a:cs typeface="Times New Roman" pitchFamily="18" charset="0"/>
            </a:endParaRPr>
          </a:p>
          <a:p>
            <a:pPr algn="just">
              <a:buNone/>
            </a:pPr>
            <a:endParaRPr lang="en-IN" sz="2400" dirty="0" smtClean="0">
              <a:latin typeface="Times New Roman" pitchFamily="18" charset="0"/>
              <a:cs typeface="Times New Roman" pitchFamily="18" charset="0"/>
            </a:endParaRPr>
          </a:p>
          <a:p>
            <a:pPr algn="just">
              <a:buFont typeface="Wingdings" pitchFamily="2" charset="2"/>
              <a:buChar char="Ø"/>
            </a:pPr>
            <a:r>
              <a:rPr lang="en-IN" sz="2400" dirty="0" smtClean="0">
                <a:latin typeface="Times New Roman" pitchFamily="18" charset="0"/>
                <a:cs typeface="Times New Roman" pitchFamily="18" charset="0"/>
              </a:rPr>
              <a:t>Stories </a:t>
            </a:r>
            <a:r>
              <a:rPr lang="en-IN" sz="2400" dirty="0">
                <a:latin typeface="Times New Roman" pitchFamily="18" charset="0"/>
                <a:cs typeface="Times New Roman" pitchFamily="18" charset="0"/>
              </a:rPr>
              <a:t>capture the </a:t>
            </a:r>
            <a:r>
              <a:rPr lang="en-IN" sz="2400" b="1" dirty="0">
                <a:solidFill>
                  <a:srgbClr val="FF0000"/>
                </a:solidFill>
                <a:latin typeface="Times New Roman" pitchFamily="18" charset="0"/>
                <a:cs typeface="Times New Roman" pitchFamily="18" charset="0"/>
              </a:rPr>
              <a:t>imagination</a:t>
            </a:r>
            <a:r>
              <a:rPr lang="en-IN" sz="2400" dirty="0">
                <a:latin typeface="Times New Roman" pitchFamily="18" charset="0"/>
                <a:cs typeface="Times New Roman" pitchFamily="18" charset="0"/>
              </a:rPr>
              <a:t> of people of all age groups, particularly children. </a:t>
            </a:r>
            <a:endParaRPr lang="en-IN" sz="2400" dirty="0" smtClean="0">
              <a:latin typeface="Times New Roman" pitchFamily="18" charset="0"/>
              <a:cs typeface="Times New Roman" pitchFamily="18" charset="0"/>
            </a:endParaRPr>
          </a:p>
          <a:p>
            <a:pPr algn="just">
              <a:buNone/>
            </a:pPr>
            <a:endParaRPr lang="en-IN" sz="2400" dirty="0" smtClean="0">
              <a:latin typeface="Times New Roman" pitchFamily="18" charset="0"/>
              <a:cs typeface="Times New Roman" pitchFamily="18" charset="0"/>
            </a:endParaRPr>
          </a:p>
          <a:p>
            <a:pPr algn="just">
              <a:buFont typeface="Wingdings" pitchFamily="2" charset="2"/>
              <a:buChar char="Ø"/>
            </a:pPr>
            <a:r>
              <a:rPr lang="en-IN" sz="2400" b="1" dirty="0" smtClean="0">
                <a:solidFill>
                  <a:srgbClr val="FF0000"/>
                </a:solidFill>
                <a:latin typeface="Times New Roman" pitchFamily="18" charset="0"/>
                <a:cs typeface="Times New Roman" pitchFamily="18" charset="0"/>
              </a:rPr>
              <a:t>Reading </a:t>
            </a:r>
            <a:r>
              <a:rPr lang="en-IN" sz="2400" b="1" dirty="0">
                <a:solidFill>
                  <a:srgbClr val="FF0000"/>
                </a:solidFill>
                <a:latin typeface="Times New Roman" pitchFamily="18" charset="0"/>
                <a:cs typeface="Times New Roman" pitchFamily="18" charset="0"/>
              </a:rPr>
              <a:t>aloud</a:t>
            </a:r>
            <a:r>
              <a:rPr lang="en-IN" sz="2400" dirty="0">
                <a:solidFill>
                  <a:srgbClr val="FF0000"/>
                </a:solidFill>
                <a:latin typeface="Times New Roman" pitchFamily="18" charset="0"/>
                <a:cs typeface="Times New Roman" pitchFamily="18" charset="0"/>
              </a:rPr>
              <a:t> </a:t>
            </a:r>
            <a:r>
              <a:rPr lang="en-IN" sz="2400" dirty="0">
                <a:latin typeface="Times New Roman" pitchFamily="18" charset="0"/>
                <a:cs typeface="Times New Roman" pitchFamily="18" charset="0"/>
              </a:rPr>
              <a:t>a story familiarises the learners with the </a:t>
            </a:r>
            <a:r>
              <a:rPr lang="en-IN" sz="2400" b="1" dirty="0">
                <a:solidFill>
                  <a:srgbClr val="FF0000"/>
                </a:solidFill>
                <a:latin typeface="Times New Roman" pitchFamily="18" charset="0"/>
                <a:cs typeface="Times New Roman" pitchFamily="18" charset="0"/>
              </a:rPr>
              <a:t>sounds of the target language</a:t>
            </a:r>
            <a:r>
              <a:rPr lang="en-IN" sz="2400" b="1" dirty="0" smtClean="0">
                <a:solidFill>
                  <a:srgbClr val="FF0000"/>
                </a:solidFill>
                <a:latin typeface="Times New Roman" pitchFamily="18" charset="0"/>
                <a:cs typeface="Times New Roman" pitchFamily="18" charset="0"/>
              </a:rPr>
              <a:t>.</a:t>
            </a:r>
          </a:p>
          <a:p>
            <a:pPr algn="just">
              <a:buNone/>
            </a:pPr>
            <a:endParaRPr lang="en-US" sz="2400" dirty="0">
              <a:latin typeface="Times New Roman" pitchFamily="18" charset="0"/>
              <a:cs typeface="Times New Roman" pitchFamily="18" charset="0"/>
            </a:endParaRPr>
          </a:p>
          <a:p>
            <a:pPr algn="just">
              <a:buFont typeface="Wingdings" pitchFamily="2" charset="2"/>
              <a:buChar char="Ø"/>
            </a:pPr>
            <a:r>
              <a:rPr lang="en-IN" sz="2400" dirty="0">
                <a:latin typeface="Times New Roman" pitchFamily="18" charset="0"/>
                <a:cs typeface="Times New Roman" pitchFamily="18" charset="0"/>
              </a:rPr>
              <a:t>Most stories for children have phrases which are repeated. A teacher should choose such a story which has pictures related to the actions of the story. </a:t>
            </a:r>
            <a:endParaRPr lang="en-IN" sz="2400"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dirty="0" err="1" smtClean="0">
                <a:solidFill>
                  <a:srgbClr val="00B050"/>
                </a:solidFill>
                <a:latin typeface="Times New Roman" pitchFamily="18" charset="0"/>
                <a:cs typeface="Times New Roman" pitchFamily="18" charset="0"/>
              </a:rPr>
              <a:t>Contd</a:t>
            </a:r>
            <a:r>
              <a:rPr lang="en-US" sz="2400" dirty="0" smtClean="0">
                <a:solidFill>
                  <a:srgbClr val="00B050"/>
                </a:solidFill>
                <a:latin typeface="Times New Roman" pitchFamily="18" charset="0"/>
                <a:cs typeface="Times New Roman" pitchFamily="18" charset="0"/>
              </a:rPr>
              <a:t>….</a:t>
            </a:r>
            <a:endParaRPr lang="en-US" sz="2400" dirty="0">
              <a:solidFill>
                <a:srgbClr val="00B050"/>
              </a:solidFill>
              <a:latin typeface="Times New Roman" pitchFamily="18" charset="0"/>
              <a:cs typeface="Times New Roman" pitchFamily="18" charset="0"/>
            </a:endParaRPr>
          </a:p>
        </p:txBody>
      </p:sp>
      <p:sp>
        <p:nvSpPr>
          <p:cNvPr id="2" name="Content Placeholder 1"/>
          <p:cNvSpPr>
            <a:spLocks noGrp="1"/>
          </p:cNvSpPr>
          <p:nvPr>
            <p:ph sz="quarter" idx="1"/>
          </p:nvPr>
        </p:nvSpPr>
        <p:spPr/>
        <p:txBody>
          <a:bodyPr/>
          <a:lstStyle/>
          <a:p>
            <a:pPr algn="just">
              <a:buFont typeface="Wingdings" pitchFamily="2" charset="2"/>
              <a:buChar char="Ø"/>
            </a:pPr>
            <a:r>
              <a:rPr lang="en-IN" sz="2400" dirty="0" smtClean="0">
                <a:latin typeface="Times New Roman" pitchFamily="18" charset="0"/>
                <a:cs typeface="Times New Roman" pitchFamily="18" charset="0"/>
              </a:rPr>
              <a:t>She/he </a:t>
            </a:r>
            <a:r>
              <a:rPr lang="en-IN" sz="2400" b="1" dirty="0" smtClean="0">
                <a:solidFill>
                  <a:srgbClr val="FF0000"/>
                </a:solidFill>
                <a:latin typeface="Times New Roman" pitchFamily="18" charset="0"/>
                <a:cs typeface="Times New Roman" pitchFamily="18" charset="0"/>
              </a:rPr>
              <a:t>reads the story</a:t>
            </a:r>
            <a:r>
              <a:rPr lang="en-IN" sz="2400" dirty="0" smtClean="0">
                <a:solidFill>
                  <a:srgbClr val="FF0000"/>
                </a:solidFill>
                <a:latin typeface="Times New Roman" pitchFamily="18" charset="0"/>
                <a:cs typeface="Times New Roman" pitchFamily="18" charset="0"/>
              </a:rPr>
              <a:t> </a:t>
            </a:r>
            <a:r>
              <a:rPr lang="en-IN" sz="2400" dirty="0" smtClean="0">
                <a:latin typeface="Times New Roman" pitchFamily="18" charset="0"/>
                <a:cs typeface="Times New Roman" pitchFamily="18" charset="0"/>
              </a:rPr>
              <a:t>or tells it a number of times to provide </a:t>
            </a:r>
            <a:r>
              <a:rPr lang="en-IN" sz="2400" b="1" dirty="0" smtClean="0">
                <a:solidFill>
                  <a:srgbClr val="FF0000"/>
                </a:solidFill>
                <a:latin typeface="Times New Roman" pitchFamily="18" charset="0"/>
                <a:cs typeface="Times New Roman" pitchFamily="18" charset="0"/>
              </a:rPr>
              <a:t>multiple listening opportunities</a:t>
            </a:r>
            <a:r>
              <a:rPr lang="en-IN" sz="2400" dirty="0" smtClean="0">
                <a:solidFill>
                  <a:srgbClr val="FF0000"/>
                </a:solidFill>
                <a:latin typeface="Times New Roman" pitchFamily="18" charset="0"/>
                <a:cs typeface="Times New Roman" pitchFamily="18" charset="0"/>
              </a:rPr>
              <a:t>. </a:t>
            </a:r>
          </a:p>
          <a:p>
            <a:pPr algn="just">
              <a:buNone/>
            </a:pPr>
            <a:endParaRPr lang="en-IN" sz="2400" dirty="0" smtClean="0">
              <a:latin typeface="Times New Roman" pitchFamily="18" charset="0"/>
              <a:cs typeface="Times New Roman" pitchFamily="18" charset="0"/>
            </a:endParaRPr>
          </a:p>
          <a:p>
            <a:pPr algn="just">
              <a:buFont typeface="Wingdings" pitchFamily="2" charset="2"/>
              <a:buChar char="Ø"/>
            </a:pPr>
            <a:r>
              <a:rPr lang="en-IN" sz="2400" dirty="0" smtClean="0">
                <a:latin typeface="Times New Roman" pitchFamily="18" charset="0"/>
                <a:cs typeface="Times New Roman" pitchFamily="18" charset="0"/>
              </a:rPr>
              <a:t>This </a:t>
            </a:r>
            <a:r>
              <a:rPr lang="en-IN" sz="2400" b="1" dirty="0" smtClean="0">
                <a:solidFill>
                  <a:srgbClr val="FF0000"/>
                </a:solidFill>
                <a:latin typeface="Times New Roman" pitchFamily="18" charset="0"/>
                <a:cs typeface="Times New Roman" pitchFamily="18" charset="0"/>
              </a:rPr>
              <a:t>ensures reinforcement</a:t>
            </a:r>
            <a:r>
              <a:rPr lang="en-IN" sz="2400" dirty="0" smtClean="0">
                <a:solidFill>
                  <a:srgbClr val="FF0000"/>
                </a:solidFill>
                <a:latin typeface="Times New Roman" pitchFamily="18" charset="0"/>
                <a:cs typeface="Times New Roman" pitchFamily="18" charset="0"/>
              </a:rPr>
              <a:t>, </a:t>
            </a:r>
            <a:r>
              <a:rPr lang="en-IN" sz="2400" dirty="0" smtClean="0">
                <a:latin typeface="Times New Roman" pitchFamily="18" charset="0"/>
                <a:cs typeface="Times New Roman" pitchFamily="18" charset="0"/>
              </a:rPr>
              <a:t>exposure to variety of </a:t>
            </a:r>
            <a:r>
              <a:rPr lang="en-IN" sz="2400" b="1" dirty="0" smtClean="0">
                <a:solidFill>
                  <a:srgbClr val="FF0000"/>
                </a:solidFill>
                <a:latin typeface="Times New Roman" pitchFamily="18" charset="0"/>
                <a:cs typeface="Times New Roman" pitchFamily="18" charset="0"/>
              </a:rPr>
              <a:t>vocabulary, phrases</a:t>
            </a:r>
            <a:r>
              <a:rPr lang="en-IN" sz="2400" dirty="0" smtClean="0">
                <a:solidFill>
                  <a:srgbClr val="FF0000"/>
                </a:solidFill>
                <a:latin typeface="Times New Roman" pitchFamily="18" charset="0"/>
                <a:cs typeface="Times New Roman" pitchFamily="18" charset="0"/>
              </a:rPr>
              <a:t> </a:t>
            </a:r>
            <a:r>
              <a:rPr lang="en-IN" sz="2400" dirty="0" smtClean="0">
                <a:latin typeface="Times New Roman" pitchFamily="18" charset="0"/>
                <a:cs typeface="Times New Roman" pitchFamily="18" charset="0"/>
              </a:rPr>
              <a:t>etc. </a:t>
            </a:r>
          </a:p>
          <a:p>
            <a:pPr algn="just">
              <a:buNone/>
            </a:pPr>
            <a:endParaRPr lang="en-IN" sz="2400" dirty="0" smtClean="0">
              <a:latin typeface="Times New Roman" pitchFamily="18" charset="0"/>
              <a:cs typeface="Times New Roman" pitchFamily="18" charset="0"/>
            </a:endParaRPr>
          </a:p>
          <a:p>
            <a:pPr algn="just">
              <a:buFont typeface="Wingdings" pitchFamily="2" charset="2"/>
              <a:buChar char="Ø"/>
            </a:pPr>
            <a:r>
              <a:rPr lang="en-IN" sz="2400" dirty="0" smtClean="0">
                <a:latin typeface="Times New Roman" pitchFamily="18" charset="0"/>
                <a:cs typeface="Times New Roman" pitchFamily="18" charset="0"/>
              </a:rPr>
              <a:t>When children repeat, they </a:t>
            </a:r>
            <a:r>
              <a:rPr lang="en-IN" sz="2400" b="1" dirty="0" smtClean="0">
                <a:solidFill>
                  <a:srgbClr val="FF0000"/>
                </a:solidFill>
                <a:latin typeface="Times New Roman" pitchFamily="18" charset="0"/>
                <a:cs typeface="Times New Roman" pitchFamily="18" charset="0"/>
              </a:rPr>
              <a:t>repeat meaningful chunks</a:t>
            </a:r>
            <a:r>
              <a:rPr lang="en-IN" sz="2400" dirty="0" smtClean="0">
                <a:solidFill>
                  <a:srgbClr val="FF0000"/>
                </a:solidFill>
                <a:latin typeface="Times New Roman" pitchFamily="18" charset="0"/>
                <a:cs typeface="Times New Roman" pitchFamily="18" charset="0"/>
              </a:rPr>
              <a:t> </a:t>
            </a:r>
            <a:r>
              <a:rPr lang="en-IN" sz="2400" dirty="0" smtClean="0">
                <a:latin typeface="Times New Roman" pitchFamily="18" charset="0"/>
                <a:cs typeface="Times New Roman" pitchFamily="18" charset="0"/>
              </a:rPr>
              <a:t>of language from the story.</a:t>
            </a:r>
            <a:endParaRPr lang="en-US" sz="2400" dirty="0" smtClean="0">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639762"/>
          </a:xfrm>
        </p:spPr>
        <p:txBody>
          <a:bodyPr>
            <a:noAutofit/>
          </a:bodyPr>
          <a:lstStyle/>
          <a:p>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r>
              <a:rPr lang="en-IN" sz="2400" b="1" dirty="0" smtClean="0">
                <a:solidFill>
                  <a:srgbClr val="00B050"/>
                </a:solidFill>
                <a:latin typeface="Times New Roman" pitchFamily="18" charset="0"/>
                <a:cs typeface="Times New Roman" pitchFamily="18" charset="0"/>
              </a:rPr>
              <a:t>Objectives</a:t>
            </a:r>
            <a:endParaRPr lang="en-US" sz="2400" b="1" dirty="0">
              <a:solidFill>
                <a:srgbClr val="00B050"/>
              </a:solidFill>
            </a:endParaRPr>
          </a:p>
        </p:txBody>
      </p:sp>
      <p:sp>
        <p:nvSpPr>
          <p:cNvPr id="2" name="Content Placeholder 1"/>
          <p:cNvSpPr>
            <a:spLocks noGrp="1"/>
          </p:cNvSpPr>
          <p:nvPr>
            <p:ph sz="quarter" idx="1"/>
          </p:nvPr>
        </p:nvSpPr>
        <p:spPr>
          <a:xfrm>
            <a:off x="457200" y="1143000"/>
            <a:ext cx="8229600" cy="4864291"/>
          </a:xfrm>
        </p:spPr>
        <p:txBody>
          <a:bodyPr>
            <a:normAutofit/>
          </a:bodyPr>
          <a:lstStyle/>
          <a:p>
            <a:pPr>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lgn="just"/>
            <a:r>
              <a:rPr lang="en-IN" sz="2400" dirty="0" smtClean="0">
                <a:latin typeface="Times New Roman" pitchFamily="18" charset="0"/>
                <a:cs typeface="Times New Roman" pitchFamily="18" charset="0"/>
              </a:rPr>
              <a:t>To </a:t>
            </a:r>
            <a:r>
              <a:rPr lang="en-IN" sz="2400" b="1" dirty="0" smtClean="0">
                <a:solidFill>
                  <a:srgbClr val="FF0000"/>
                </a:solidFill>
                <a:latin typeface="Times New Roman" pitchFamily="18" charset="0"/>
                <a:cs typeface="Times New Roman" pitchFamily="18" charset="0"/>
              </a:rPr>
              <a:t>introduce the target language </a:t>
            </a:r>
            <a:r>
              <a:rPr lang="en-IN" sz="2400" dirty="0" smtClean="0">
                <a:latin typeface="Times New Roman" pitchFamily="18" charset="0"/>
                <a:cs typeface="Times New Roman" pitchFamily="18" charset="0"/>
              </a:rPr>
              <a:t>in a meaningful situation</a:t>
            </a:r>
            <a:endParaRPr lang="en-US" sz="2400" dirty="0" smtClean="0">
              <a:latin typeface="Times New Roman" pitchFamily="18" charset="0"/>
              <a:cs typeface="Times New Roman" pitchFamily="18" charset="0"/>
            </a:endParaRPr>
          </a:p>
          <a:p>
            <a:pPr algn="just">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lgn="just"/>
            <a:r>
              <a:rPr lang="en-IN" sz="2400" dirty="0" smtClean="0">
                <a:latin typeface="Times New Roman" pitchFamily="18" charset="0"/>
                <a:cs typeface="Times New Roman" pitchFamily="18" charset="0"/>
              </a:rPr>
              <a:t>To develop </a:t>
            </a:r>
            <a:r>
              <a:rPr lang="en-IN" sz="2400" b="1" dirty="0" smtClean="0">
                <a:solidFill>
                  <a:srgbClr val="FF0000"/>
                </a:solidFill>
                <a:latin typeface="Times New Roman" pitchFamily="18" charset="0"/>
                <a:cs typeface="Times New Roman" pitchFamily="18" charset="0"/>
              </a:rPr>
              <a:t>socio-personal qualities</a:t>
            </a:r>
            <a:endParaRPr lang="en-US" sz="2400" b="1" dirty="0" smtClean="0">
              <a:solidFill>
                <a:srgbClr val="FF0000"/>
              </a:solidFill>
              <a:latin typeface="Times New Roman" pitchFamily="18" charset="0"/>
              <a:cs typeface="Times New Roman" pitchFamily="18" charset="0"/>
            </a:endParaRPr>
          </a:p>
          <a:p>
            <a:pPr algn="just">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lgn="just"/>
            <a:r>
              <a:rPr lang="en-IN" sz="2400" dirty="0" smtClean="0">
                <a:latin typeface="Times New Roman" pitchFamily="18" charset="0"/>
                <a:cs typeface="Times New Roman" pitchFamily="18" charset="0"/>
              </a:rPr>
              <a:t>To inculcate </a:t>
            </a:r>
            <a:r>
              <a:rPr lang="en-IN" sz="2400" b="1" dirty="0" smtClean="0">
                <a:solidFill>
                  <a:srgbClr val="FF0000"/>
                </a:solidFill>
                <a:latin typeface="Times New Roman" pitchFamily="18" charset="0"/>
                <a:cs typeface="Times New Roman" pitchFamily="18" charset="0"/>
              </a:rPr>
              <a:t>values</a:t>
            </a:r>
            <a:r>
              <a:rPr lang="en-IN" sz="2400" dirty="0" smtClean="0">
                <a:latin typeface="Times New Roman" pitchFamily="18" charset="0"/>
                <a:cs typeface="Times New Roman" pitchFamily="18" charset="0"/>
              </a:rPr>
              <a:t> like sympathy, empathy, fellow feeling etc.</a:t>
            </a:r>
            <a:endParaRPr lang="en-US" sz="2400" dirty="0" smtClean="0">
              <a:latin typeface="Times New Roman" pitchFamily="18" charset="0"/>
              <a:cs typeface="Times New Roman" pitchFamily="18" charset="0"/>
            </a:endParaRPr>
          </a:p>
          <a:p>
            <a:pPr algn="just">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lgn="just"/>
            <a:r>
              <a:rPr lang="en-IN" sz="2400" dirty="0" smtClean="0">
                <a:latin typeface="Times New Roman" pitchFamily="18" charset="0"/>
                <a:cs typeface="Times New Roman" pitchFamily="18" charset="0"/>
              </a:rPr>
              <a:t>To help learners </a:t>
            </a:r>
            <a:r>
              <a:rPr lang="en-IN" sz="2400" b="1" dirty="0" smtClean="0">
                <a:solidFill>
                  <a:srgbClr val="FF0000"/>
                </a:solidFill>
                <a:latin typeface="Times New Roman" pitchFamily="18" charset="0"/>
                <a:cs typeface="Times New Roman" pitchFamily="18" charset="0"/>
              </a:rPr>
              <a:t>express through art, role play</a:t>
            </a:r>
            <a:r>
              <a:rPr lang="en-IN" sz="2400" b="1" dirty="0" smtClean="0">
                <a:latin typeface="Times New Roman" pitchFamily="18" charset="0"/>
                <a:cs typeface="Times New Roman" pitchFamily="18" charset="0"/>
              </a:rPr>
              <a:t> </a:t>
            </a:r>
            <a:r>
              <a:rPr lang="en-IN" sz="2400" dirty="0" smtClean="0">
                <a:latin typeface="Times New Roman" pitchFamily="18" charset="0"/>
                <a:cs typeface="Times New Roman" pitchFamily="18" charset="0"/>
              </a:rPr>
              <a:t>etc.</a:t>
            </a:r>
            <a:endParaRPr lang="en-US" sz="2400" dirty="0" smtClean="0">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639762"/>
          </a:xfrm>
        </p:spPr>
        <p:txBody>
          <a:bodyPr>
            <a:normAutofit/>
          </a:bodyPr>
          <a:lstStyle/>
          <a:p>
            <a:r>
              <a:rPr lang="en-US" sz="2400" b="1" dirty="0" err="1" smtClean="0">
                <a:solidFill>
                  <a:srgbClr val="00B050"/>
                </a:solidFill>
                <a:latin typeface="Times New Roman" pitchFamily="18" charset="0"/>
                <a:cs typeface="Times New Roman" pitchFamily="18" charset="0"/>
              </a:rPr>
              <a:t>Contd</a:t>
            </a:r>
            <a:r>
              <a:rPr lang="en-US" sz="2400" b="1" dirty="0" smtClean="0">
                <a:solidFill>
                  <a:srgbClr val="00B050"/>
                </a:solidFill>
                <a:latin typeface="Times New Roman" pitchFamily="18" charset="0"/>
                <a:cs typeface="Times New Roman" pitchFamily="18" charset="0"/>
              </a:rPr>
              <a:t>…</a:t>
            </a:r>
            <a:endParaRPr lang="en-US" sz="2400" b="1" dirty="0">
              <a:solidFill>
                <a:srgbClr val="00B050"/>
              </a:solidFill>
              <a:latin typeface="Times New Roman" pitchFamily="18" charset="0"/>
              <a:cs typeface="Times New Roman" pitchFamily="18" charset="0"/>
            </a:endParaRPr>
          </a:p>
        </p:txBody>
      </p:sp>
      <p:sp>
        <p:nvSpPr>
          <p:cNvPr id="2" name="Content Placeholder 1"/>
          <p:cNvSpPr>
            <a:spLocks noGrp="1"/>
          </p:cNvSpPr>
          <p:nvPr>
            <p:ph sz="quarter" idx="1"/>
          </p:nvPr>
        </p:nvSpPr>
        <p:spPr>
          <a:xfrm>
            <a:off x="457200" y="990600"/>
            <a:ext cx="8229600" cy="5016691"/>
          </a:xfrm>
        </p:spPr>
        <p:txBody>
          <a:bodyPr/>
          <a:lstStyle/>
          <a:p>
            <a:pPr lvl="0" algn="just">
              <a:buFont typeface="Wingdings" pitchFamily="2" charset="2"/>
              <a:buChar char="Ø"/>
            </a:pPr>
            <a:r>
              <a:rPr lang="en-IN" sz="2400" dirty="0" smtClean="0">
                <a:latin typeface="Times New Roman" pitchFamily="18" charset="0"/>
                <a:cs typeface="Times New Roman" pitchFamily="18" charset="0"/>
              </a:rPr>
              <a:t>To </a:t>
            </a:r>
            <a:r>
              <a:rPr lang="en-IN" sz="2400" b="1" dirty="0" smtClean="0">
                <a:solidFill>
                  <a:srgbClr val="FF0000"/>
                </a:solidFill>
                <a:latin typeface="Times New Roman" pitchFamily="18" charset="0"/>
                <a:cs typeface="Times New Roman" pitchFamily="18" charset="0"/>
              </a:rPr>
              <a:t>develop LSRW </a:t>
            </a:r>
            <a:r>
              <a:rPr lang="en-IN" sz="2400" dirty="0" smtClean="0">
                <a:latin typeface="Times New Roman" pitchFamily="18" charset="0"/>
                <a:cs typeface="Times New Roman" pitchFamily="18" charset="0"/>
              </a:rPr>
              <a:t>skills with understanding; </a:t>
            </a:r>
            <a:r>
              <a:rPr lang="en-IN" sz="2400" b="1" dirty="0" smtClean="0">
                <a:solidFill>
                  <a:srgbClr val="FF0000"/>
                </a:solidFill>
                <a:latin typeface="Times New Roman" pitchFamily="18" charset="0"/>
                <a:cs typeface="Times New Roman" pitchFamily="18" charset="0"/>
              </a:rPr>
              <a:t>critical</a:t>
            </a:r>
            <a:r>
              <a:rPr lang="en-IN" sz="2400" dirty="0" smtClean="0">
                <a:solidFill>
                  <a:srgbClr val="FF0000"/>
                </a:solidFill>
                <a:latin typeface="Times New Roman" pitchFamily="18" charset="0"/>
                <a:cs typeface="Times New Roman" pitchFamily="18" charset="0"/>
              </a:rPr>
              <a:t> </a:t>
            </a:r>
            <a:r>
              <a:rPr lang="en-IN" sz="2400" dirty="0" smtClean="0">
                <a:latin typeface="Times New Roman" pitchFamily="18" charset="0"/>
                <a:cs typeface="Times New Roman" pitchFamily="18" charset="0"/>
              </a:rPr>
              <a:t>and </a:t>
            </a:r>
            <a:r>
              <a:rPr lang="en-IN" sz="2400" b="1" dirty="0" smtClean="0">
                <a:solidFill>
                  <a:srgbClr val="FF0000"/>
                </a:solidFill>
                <a:latin typeface="Times New Roman" pitchFamily="18" charset="0"/>
                <a:cs typeface="Times New Roman" pitchFamily="18" charset="0"/>
              </a:rPr>
              <a:t>analytical thinking</a:t>
            </a:r>
          </a:p>
          <a:p>
            <a:pPr lvl="0" algn="just">
              <a:buFont typeface="Wingdings" pitchFamily="2" charset="2"/>
              <a:buChar char="Ø"/>
            </a:pPr>
            <a:endParaRPr lang="en-US" sz="2400" dirty="0" smtClean="0">
              <a:latin typeface="Times New Roman" pitchFamily="18" charset="0"/>
              <a:cs typeface="Times New Roman" pitchFamily="18" charset="0"/>
            </a:endParaRPr>
          </a:p>
          <a:p>
            <a:pPr lvl="0" algn="just">
              <a:buFont typeface="Wingdings" pitchFamily="2" charset="2"/>
              <a:buChar char="Ø"/>
            </a:pPr>
            <a:r>
              <a:rPr lang="en-IN" sz="2400" dirty="0" smtClean="0">
                <a:latin typeface="Times New Roman" pitchFamily="18" charset="0"/>
                <a:cs typeface="Times New Roman" pitchFamily="18" charset="0"/>
              </a:rPr>
              <a:t>To enhance </a:t>
            </a:r>
            <a:r>
              <a:rPr lang="en-IN" sz="2400" b="1" dirty="0" smtClean="0">
                <a:solidFill>
                  <a:srgbClr val="FF0000"/>
                </a:solidFill>
                <a:latin typeface="Times New Roman" pitchFamily="18" charset="0"/>
                <a:cs typeface="Times New Roman" pitchFamily="18" charset="0"/>
              </a:rPr>
              <a:t>creativity and imagination</a:t>
            </a:r>
          </a:p>
          <a:p>
            <a:pPr lvl="0" algn="just">
              <a:buFont typeface="Wingdings" pitchFamily="2" charset="2"/>
              <a:buChar char="Ø"/>
            </a:pPr>
            <a:endParaRPr lang="en-US" sz="2400" dirty="0" smtClean="0">
              <a:latin typeface="Times New Roman" pitchFamily="18" charset="0"/>
              <a:cs typeface="Times New Roman" pitchFamily="18" charset="0"/>
            </a:endParaRPr>
          </a:p>
          <a:p>
            <a:pPr lvl="0" algn="just">
              <a:buFont typeface="Wingdings" pitchFamily="2" charset="2"/>
              <a:buChar char="Ø"/>
            </a:pPr>
            <a:r>
              <a:rPr lang="en-IN" sz="2400" dirty="0" smtClean="0">
                <a:latin typeface="Times New Roman" pitchFamily="18" charset="0"/>
                <a:cs typeface="Times New Roman" pitchFamily="18" charset="0"/>
              </a:rPr>
              <a:t>To </a:t>
            </a:r>
            <a:r>
              <a:rPr lang="en-IN" sz="2400" b="1" dirty="0" smtClean="0">
                <a:solidFill>
                  <a:srgbClr val="FF0000"/>
                </a:solidFill>
                <a:latin typeface="Times New Roman" pitchFamily="18" charset="0"/>
                <a:cs typeface="Times New Roman" pitchFamily="18" charset="0"/>
              </a:rPr>
              <a:t>assess the learners</a:t>
            </a:r>
            <a:r>
              <a:rPr lang="en-IN" sz="2400" dirty="0" smtClean="0">
                <a:solidFill>
                  <a:srgbClr val="FF0000"/>
                </a:solidFill>
                <a:latin typeface="Times New Roman" pitchFamily="18" charset="0"/>
                <a:cs typeface="Times New Roman" pitchFamily="18" charset="0"/>
              </a:rPr>
              <a:t> </a:t>
            </a:r>
            <a:r>
              <a:rPr lang="en-IN" sz="2400" dirty="0" smtClean="0">
                <a:latin typeface="Times New Roman" pitchFamily="18" charset="0"/>
                <a:cs typeface="Times New Roman" pitchFamily="18" charset="0"/>
              </a:rPr>
              <a:t>by observing them when they retell the story; their creativity in retelling, extending the story, like and dislike of the characters, use of vocabulary, voice modulation, etc.</a:t>
            </a:r>
            <a:endParaRPr lang="en-US" sz="2400" dirty="0" smtClean="0">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563562"/>
          </a:xfrm>
        </p:spPr>
        <p:txBody>
          <a:bodyPr>
            <a:normAutofit/>
          </a:bodyPr>
          <a:lstStyle/>
          <a:p>
            <a:pPr algn="l"/>
            <a:r>
              <a:rPr lang="en-US" sz="2400" b="1" dirty="0" smtClean="0">
                <a:solidFill>
                  <a:srgbClr val="00B050"/>
                </a:solidFill>
                <a:latin typeface="Times New Roman" pitchFamily="18" charset="0"/>
                <a:cs typeface="Times New Roman" pitchFamily="18" charset="0"/>
              </a:rPr>
              <a:t>Exemplar</a:t>
            </a:r>
            <a:endParaRPr lang="en-US" sz="2400" b="1" dirty="0">
              <a:solidFill>
                <a:srgbClr val="00B05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990600"/>
            <a:ext cx="8458200" cy="5029200"/>
          </a:xfrm>
        </p:spPr>
        <p:txBody>
          <a:bodyPr>
            <a:normAutofit fontScale="92500" lnSpcReduction="10000"/>
          </a:bodyPr>
          <a:lstStyle/>
          <a:p>
            <a:pPr>
              <a:buNone/>
            </a:pPr>
            <a:r>
              <a:rPr lang="en-IN" b="1" dirty="0">
                <a:solidFill>
                  <a:srgbClr val="00B050"/>
                </a:solidFill>
                <a:latin typeface="Times New Roman" pitchFamily="18" charset="0"/>
                <a:cs typeface="Times New Roman" pitchFamily="18" charset="0"/>
              </a:rPr>
              <a:t>Writing a story through pictorial inputs.</a:t>
            </a:r>
            <a:endParaRPr lang="en-US" b="1" dirty="0">
              <a:solidFill>
                <a:srgbClr val="00B050"/>
              </a:solidFill>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a:p>
            <a:pPr algn="just"/>
            <a:r>
              <a:rPr lang="en-IN" dirty="0">
                <a:latin typeface="Times New Roman" pitchFamily="18" charset="0"/>
                <a:cs typeface="Times New Roman" pitchFamily="18" charset="0"/>
              </a:rPr>
              <a:t>The teacher will provide a series of pictures based on a story to the learners. </a:t>
            </a:r>
            <a:endParaRPr lang="en-IN" dirty="0" smtClean="0">
              <a:latin typeface="Times New Roman" pitchFamily="18" charset="0"/>
              <a:cs typeface="Times New Roman" pitchFamily="18" charset="0"/>
            </a:endParaRPr>
          </a:p>
          <a:p>
            <a:pPr algn="just"/>
            <a:r>
              <a:rPr lang="en-IN" dirty="0" smtClean="0">
                <a:latin typeface="Times New Roman" pitchFamily="18" charset="0"/>
                <a:cs typeface="Times New Roman" pitchFamily="18" charset="0"/>
              </a:rPr>
              <a:t>She/he </a:t>
            </a:r>
            <a:r>
              <a:rPr lang="en-IN" dirty="0">
                <a:latin typeface="Times New Roman" pitchFamily="18" charset="0"/>
                <a:cs typeface="Times New Roman" pitchFamily="18" charset="0"/>
              </a:rPr>
              <a:t>can ask them to look at the pictures carefully, work in groups to develop an outline of the pictures. </a:t>
            </a:r>
            <a:endParaRPr lang="en-IN" dirty="0" smtClean="0">
              <a:latin typeface="Times New Roman" pitchFamily="18" charset="0"/>
              <a:cs typeface="Times New Roman" pitchFamily="18" charset="0"/>
            </a:endParaRPr>
          </a:p>
          <a:p>
            <a:pPr algn="just"/>
            <a:r>
              <a:rPr lang="en-IN" dirty="0" smtClean="0">
                <a:latin typeface="Times New Roman" pitchFamily="18" charset="0"/>
                <a:cs typeface="Times New Roman" pitchFamily="18" charset="0"/>
              </a:rPr>
              <a:t>They </a:t>
            </a:r>
            <a:r>
              <a:rPr lang="en-IN" dirty="0">
                <a:latin typeface="Times New Roman" pitchFamily="18" charset="0"/>
                <a:cs typeface="Times New Roman" pitchFamily="18" charset="0"/>
              </a:rPr>
              <a:t>can discuss about the characters and situations in the pictures. </a:t>
            </a:r>
            <a:endParaRPr lang="en-IN" dirty="0" smtClean="0">
              <a:latin typeface="Times New Roman" pitchFamily="18" charset="0"/>
              <a:cs typeface="Times New Roman" pitchFamily="18" charset="0"/>
            </a:endParaRPr>
          </a:p>
          <a:p>
            <a:pPr algn="just"/>
            <a:r>
              <a:rPr lang="en-IN" dirty="0" smtClean="0">
                <a:latin typeface="Times New Roman" pitchFamily="18" charset="0"/>
                <a:cs typeface="Times New Roman" pitchFamily="18" charset="0"/>
              </a:rPr>
              <a:t>Now </a:t>
            </a:r>
            <a:r>
              <a:rPr lang="en-IN" dirty="0">
                <a:latin typeface="Times New Roman" pitchFamily="18" charset="0"/>
                <a:cs typeface="Times New Roman" pitchFamily="18" charset="0"/>
              </a:rPr>
              <a:t>they write the story in groups keeping in mind their outline and discussion. </a:t>
            </a:r>
            <a:endParaRPr lang="en-IN" dirty="0" smtClean="0">
              <a:latin typeface="Times New Roman" pitchFamily="18" charset="0"/>
              <a:cs typeface="Times New Roman" pitchFamily="18" charset="0"/>
            </a:endParaRPr>
          </a:p>
          <a:p>
            <a:pPr algn="just"/>
            <a:r>
              <a:rPr lang="en-IN" dirty="0" smtClean="0">
                <a:latin typeface="Times New Roman" pitchFamily="18" charset="0"/>
                <a:cs typeface="Times New Roman" pitchFamily="18" charset="0"/>
              </a:rPr>
              <a:t>One </a:t>
            </a:r>
            <a:r>
              <a:rPr lang="en-IN" dirty="0">
                <a:latin typeface="Times New Roman" pitchFamily="18" charset="0"/>
                <a:cs typeface="Times New Roman" pitchFamily="18" charset="0"/>
              </a:rPr>
              <a:t>member from each group can narrate the story. The group can make the presentation through role-play using suitable props. </a:t>
            </a:r>
            <a:endParaRPr lang="en-IN" dirty="0" smtClean="0">
              <a:latin typeface="Times New Roman" pitchFamily="18" charset="0"/>
              <a:cs typeface="Times New Roman" pitchFamily="18" charset="0"/>
            </a:endParaRPr>
          </a:p>
          <a:p>
            <a:pPr algn="just"/>
            <a:r>
              <a:rPr lang="en-IN" dirty="0" smtClean="0">
                <a:latin typeface="Times New Roman" pitchFamily="18" charset="0"/>
                <a:cs typeface="Times New Roman" pitchFamily="18" charset="0"/>
              </a:rPr>
              <a:t>Teacher </a:t>
            </a:r>
            <a:r>
              <a:rPr lang="en-IN" dirty="0">
                <a:latin typeface="Times New Roman" pitchFamily="18" charset="0"/>
                <a:cs typeface="Times New Roman" pitchFamily="18" charset="0"/>
              </a:rPr>
              <a:t>can guide them in writing the script, dialogues etc.</a:t>
            </a:r>
            <a:endParaRPr lang="en-US" dirty="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2700" b="1" dirty="0" smtClean="0">
                <a:solidFill>
                  <a:srgbClr val="00B050"/>
                </a:solidFill>
                <a:latin typeface="Times New Roman" pitchFamily="18" charset="0"/>
                <a:cs typeface="Times New Roman" pitchFamily="18" charset="0"/>
              </a:rPr>
              <a:t>Discuss and Reflect</a:t>
            </a:r>
            <a:r>
              <a:rPr lang="en-US" dirty="0" smtClean="0"/>
              <a:t/>
            </a:r>
            <a:br>
              <a:rPr lang="en-US" dirty="0" smtClean="0"/>
            </a:br>
            <a:endParaRPr lang="en-US" dirty="0"/>
          </a:p>
        </p:txBody>
      </p:sp>
      <p:sp>
        <p:nvSpPr>
          <p:cNvPr id="3" name="Content Placeholder 2"/>
          <p:cNvSpPr>
            <a:spLocks noGrp="1"/>
          </p:cNvSpPr>
          <p:nvPr>
            <p:ph sz="quarter" idx="1"/>
          </p:nvPr>
        </p:nvSpPr>
        <p:spPr/>
        <p:txBody>
          <a:bodyPr/>
          <a:lstStyle/>
          <a:p>
            <a:pPr lvl="0"/>
            <a:endParaRPr lang="en-IN" sz="2400" dirty="0" smtClean="0">
              <a:latin typeface="Times New Roman" pitchFamily="18" charset="0"/>
              <a:cs typeface="Times New Roman" pitchFamily="18" charset="0"/>
            </a:endParaRPr>
          </a:p>
          <a:p>
            <a:pPr lvl="0"/>
            <a:r>
              <a:rPr lang="en-IN" sz="2400" b="1" dirty="0" smtClean="0">
                <a:solidFill>
                  <a:srgbClr val="FF0000"/>
                </a:solidFill>
                <a:latin typeface="Times New Roman" pitchFamily="18" charset="0"/>
                <a:cs typeface="Times New Roman" pitchFamily="18" charset="0"/>
              </a:rPr>
              <a:t>How can these activities and tasks help in language learning, value inculcation, promotion of arts and aesthetics and care for environment?</a:t>
            </a:r>
            <a:endParaRPr lang="en-US" sz="2400" b="1" dirty="0" smtClean="0">
              <a:solidFill>
                <a:srgbClr val="FF0000"/>
              </a:solidFill>
              <a:latin typeface="Times New Roman" pitchFamily="18" charset="0"/>
              <a:cs typeface="Times New Roman" pitchFamily="18" charset="0"/>
            </a:endParaRPr>
          </a:p>
          <a:p>
            <a:pPr>
              <a:buNone/>
            </a:pPr>
            <a:endParaRPr lang="en-US" sz="2400" b="1" dirty="0" smtClean="0">
              <a:solidFill>
                <a:srgbClr val="FF0000"/>
              </a:solidFill>
              <a:latin typeface="Times New Roman" pitchFamily="18" charset="0"/>
              <a:cs typeface="Times New Roman" pitchFamily="18" charset="0"/>
            </a:endParaRPr>
          </a:p>
          <a:p>
            <a:pPr lvl="0"/>
            <a:r>
              <a:rPr lang="en-IN" sz="2400" b="1" dirty="0" smtClean="0">
                <a:solidFill>
                  <a:srgbClr val="FF0000"/>
                </a:solidFill>
                <a:latin typeface="Times New Roman" pitchFamily="18" charset="0"/>
                <a:cs typeface="Times New Roman" pitchFamily="18" charset="0"/>
              </a:rPr>
              <a:t>In these activities where can we use ICT appropriately?</a:t>
            </a:r>
            <a:endParaRPr lang="en-US" sz="2400" b="1" dirty="0" smtClean="0">
              <a:solidFill>
                <a:srgbClr val="FF0000"/>
              </a:solidFill>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pPr algn="ctr"/>
            <a:r>
              <a:rPr lang="en-IN" sz="3600" b="1" i="1" dirty="0" smtClean="0">
                <a:latin typeface="Times New Roman" pitchFamily="18" charset="0"/>
                <a:cs typeface="Times New Roman" pitchFamily="18" charset="0"/>
              </a:rPr>
              <a:t/>
            </a:r>
            <a:br>
              <a:rPr lang="en-IN" sz="3600" b="1" i="1"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IN" sz="3600" b="1" i="1" dirty="0" smtClean="0">
                <a:latin typeface="Times New Roman" pitchFamily="18" charset="0"/>
                <a:cs typeface="Times New Roman" pitchFamily="18" charset="0"/>
              </a:rPr>
              <a:t> </a:t>
            </a:r>
            <a:r>
              <a:rPr lang="en-IN" sz="2700" b="1" dirty="0" smtClean="0">
                <a:solidFill>
                  <a:srgbClr val="00B050"/>
                </a:solidFill>
                <a:latin typeface="Times New Roman" pitchFamily="18" charset="0"/>
                <a:cs typeface="Times New Roman" pitchFamily="18" charset="0"/>
              </a:rPr>
              <a:t>STORY RELATED ACTIVITIES</a:t>
            </a:r>
            <a:endParaRPr lang="en-US" sz="2700" b="1" dirty="0">
              <a:solidFill>
                <a:srgbClr val="00B05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914400"/>
            <a:ext cx="8229600" cy="5211763"/>
          </a:xfrm>
        </p:spPr>
        <p:txBody>
          <a:bodyPr/>
          <a:lstStyle/>
          <a:p>
            <a:pPr>
              <a:buNone/>
            </a:pPr>
            <a:r>
              <a:rPr lang="en-IN" b="1" i="1" dirty="0" smtClean="0">
                <a:solidFill>
                  <a:srgbClr val="FF0000"/>
                </a:solidFill>
                <a:latin typeface="Times New Roman" pitchFamily="18" charset="0"/>
                <a:cs typeface="Times New Roman" pitchFamily="18" charset="0"/>
              </a:rPr>
              <a:t>In our textbooks........</a:t>
            </a:r>
            <a:endParaRPr lang="en-US" dirty="0" smtClean="0">
              <a:solidFill>
                <a:srgbClr val="FF0000"/>
              </a:solidFill>
              <a:latin typeface="Times New Roman" pitchFamily="18" charset="0"/>
              <a:cs typeface="Times New Roman" pitchFamily="18" charset="0"/>
            </a:endParaRPr>
          </a:p>
          <a:p>
            <a:pPr>
              <a:buNone/>
            </a:pPr>
            <a:endParaRPr lang="en-US" dirty="0"/>
          </a:p>
        </p:txBody>
      </p:sp>
      <p:graphicFrame>
        <p:nvGraphicFramePr>
          <p:cNvPr id="4" name="Table 3"/>
          <p:cNvGraphicFramePr>
            <a:graphicFrameLocks noGrp="1"/>
          </p:cNvGraphicFramePr>
          <p:nvPr/>
        </p:nvGraphicFramePr>
        <p:xfrm>
          <a:off x="685800" y="1600200"/>
          <a:ext cx="7543800" cy="4800600"/>
        </p:xfrm>
        <a:graphic>
          <a:graphicData uri="http://schemas.openxmlformats.org/drawingml/2006/table">
            <a:tbl>
              <a:tblPr firstRow="1" bandRow="1">
                <a:tableStyleId>{5C22544A-7EE6-4342-B048-85BDC9FD1C3A}</a:tableStyleId>
              </a:tblPr>
              <a:tblGrid>
                <a:gridCol w="1285875"/>
                <a:gridCol w="6257925"/>
              </a:tblGrid>
              <a:tr h="1298986">
                <a:tc>
                  <a:txBody>
                    <a:bodyPr/>
                    <a:lstStyle/>
                    <a:p>
                      <a:pPr marL="0" marR="0" algn="just">
                        <a:lnSpc>
                          <a:spcPct val="115000"/>
                        </a:lnSpc>
                        <a:spcBef>
                          <a:spcPts val="0"/>
                        </a:spcBef>
                        <a:spcAft>
                          <a:spcPts val="0"/>
                        </a:spcAft>
                        <a:tabLst>
                          <a:tab pos="5490845" algn="l"/>
                          <a:tab pos="5715000" algn="l"/>
                          <a:tab pos="6343650" algn="l"/>
                        </a:tabLst>
                      </a:pPr>
                      <a:endParaRPr lang="en-IN" sz="1400" i="1" dirty="0" smtClean="0">
                        <a:solidFill>
                          <a:schemeClr val="tx1"/>
                        </a:solidFill>
                        <a:latin typeface="Times New Roman"/>
                        <a:ea typeface="Times New Roman"/>
                      </a:endParaRPr>
                    </a:p>
                    <a:p>
                      <a:pPr marL="0" marR="0" algn="just">
                        <a:lnSpc>
                          <a:spcPct val="115000"/>
                        </a:lnSpc>
                        <a:spcBef>
                          <a:spcPts val="0"/>
                        </a:spcBef>
                        <a:spcAft>
                          <a:spcPts val="0"/>
                        </a:spcAft>
                        <a:tabLst>
                          <a:tab pos="5490845" algn="l"/>
                          <a:tab pos="5715000" algn="l"/>
                          <a:tab pos="6343650" algn="l"/>
                        </a:tabLst>
                      </a:pPr>
                      <a:r>
                        <a:rPr lang="en-IN" sz="1400" i="1" dirty="0" smtClean="0">
                          <a:solidFill>
                            <a:schemeClr val="tx1"/>
                          </a:solidFill>
                          <a:latin typeface="Times New Roman"/>
                          <a:ea typeface="Times New Roman"/>
                        </a:rPr>
                        <a:t>Class </a:t>
                      </a:r>
                      <a:r>
                        <a:rPr lang="en-IN" sz="1400" i="1" dirty="0">
                          <a:solidFill>
                            <a:schemeClr val="tx1"/>
                          </a:solidFill>
                          <a:latin typeface="Times New Roman"/>
                          <a:ea typeface="Times New Roman"/>
                        </a:rPr>
                        <a:t>: VI</a:t>
                      </a:r>
                      <a:endParaRPr lang="en-US" sz="1400" dirty="0">
                        <a:solidFill>
                          <a:schemeClr val="tx1"/>
                        </a:solidFill>
                        <a:latin typeface="Times New Roman"/>
                        <a:ea typeface="Times New Roman"/>
                      </a:endParaRPr>
                    </a:p>
                    <a:p>
                      <a:pPr marL="0" marR="0" algn="just">
                        <a:lnSpc>
                          <a:spcPct val="115000"/>
                        </a:lnSpc>
                        <a:spcBef>
                          <a:spcPts val="0"/>
                        </a:spcBef>
                        <a:spcAft>
                          <a:spcPts val="0"/>
                        </a:spcAft>
                        <a:tabLst>
                          <a:tab pos="5490845" algn="l"/>
                          <a:tab pos="5715000" algn="l"/>
                          <a:tab pos="6343650" algn="l"/>
                        </a:tabLst>
                      </a:pPr>
                      <a:r>
                        <a:rPr lang="en-IN" sz="1400" i="1" dirty="0">
                          <a:solidFill>
                            <a:schemeClr val="tx1"/>
                          </a:solidFill>
                          <a:latin typeface="Times New Roman"/>
                          <a:ea typeface="Times New Roman"/>
                        </a:rPr>
                        <a:t>Term : I</a:t>
                      </a:r>
                      <a:endParaRPr lang="en-US" sz="1400" dirty="0">
                        <a:solidFill>
                          <a:schemeClr val="tx1"/>
                        </a:solidFill>
                        <a:latin typeface="Times New Roman"/>
                        <a:ea typeface="Times New Roman"/>
                      </a:endParaRPr>
                    </a:p>
                    <a:p>
                      <a:pPr marL="0" marR="0" algn="just">
                        <a:lnSpc>
                          <a:spcPct val="115000"/>
                        </a:lnSpc>
                        <a:spcBef>
                          <a:spcPts val="0"/>
                        </a:spcBef>
                        <a:spcAft>
                          <a:spcPts val="0"/>
                        </a:spcAft>
                        <a:tabLst>
                          <a:tab pos="5490845" algn="l"/>
                          <a:tab pos="5715000" algn="l"/>
                          <a:tab pos="6343650" algn="l"/>
                        </a:tabLst>
                      </a:pPr>
                      <a:r>
                        <a:rPr lang="en-IN" sz="1400" i="1" dirty="0">
                          <a:solidFill>
                            <a:schemeClr val="tx1"/>
                          </a:solidFill>
                          <a:latin typeface="Times New Roman"/>
                          <a:ea typeface="Times New Roman"/>
                        </a:rPr>
                        <a:t>Unit : </a:t>
                      </a:r>
                      <a:r>
                        <a:rPr lang="en-IN" sz="1400" i="1" dirty="0" smtClean="0">
                          <a:solidFill>
                            <a:schemeClr val="tx1"/>
                          </a:solidFill>
                          <a:latin typeface="Times New Roman"/>
                          <a:ea typeface="Times New Roman"/>
                        </a:rPr>
                        <a:t>II</a:t>
                      </a:r>
                      <a:endParaRPr lang="en-US" sz="1400" dirty="0">
                        <a:solidFill>
                          <a:schemeClr val="tx1"/>
                        </a:solidFill>
                        <a:latin typeface="Times New Roman"/>
                        <a:ea typeface="Times New Roman"/>
                      </a:endParaRPr>
                    </a:p>
                  </a:txBody>
                  <a:tcPr marL="68580" marR="68580" marT="0" marB="0"/>
                </a:tc>
                <a:tc>
                  <a:txBody>
                    <a:bodyPr/>
                    <a:lstStyle/>
                    <a:p>
                      <a:pPr marL="0" marR="0" algn="just">
                        <a:lnSpc>
                          <a:spcPct val="115000"/>
                        </a:lnSpc>
                        <a:spcBef>
                          <a:spcPts val="0"/>
                        </a:spcBef>
                        <a:spcAft>
                          <a:spcPts val="0"/>
                        </a:spcAft>
                        <a:tabLst>
                          <a:tab pos="5490845" algn="l"/>
                          <a:tab pos="5715000" algn="l"/>
                          <a:tab pos="6343650" algn="l"/>
                        </a:tabLst>
                      </a:pPr>
                      <a:r>
                        <a:rPr lang="en-IN" sz="1400" b="1" i="1" dirty="0">
                          <a:solidFill>
                            <a:schemeClr val="tx1"/>
                          </a:solidFill>
                          <a:latin typeface="Times New Roman"/>
                          <a:ea typeface="Times New Roman"/>
                        </a:rPr>
                        <a:t>Lesson</a:t>
                      </a:r>
                      <a:r>
                        <a:rPr lang="en-IN" sz="1400" i="1" dirty="0">
                          <a:solidFill>
                            <a:schemeClr val="tx1"/>
                          </a:solidFill>
                          <a:latin typeface="Times New Roman"/>
                          <a:ea typeface="Times New Roman"/>
                        </a:rPr>
                        <a:t> – When the trees walked      ( Page no.120)</a:t>
                      </a:r>
                      <a:endParaRPr lang="en-US" sz="1400" dirty="0">
                        <a:solidFill>
                          <a:schemeClr val="tx1"/>
                        </a:solidFill>
                        <a:latin typeface="Times New Roman"/>
                        <a:ea typeface="Times New Roman"/>
                      </a:endParaRPr>
                    </a:p>
                    <a:p>
                      <a:pPr marL="0" marR="0" algn="just">
                        <a:lnSpc>
                          <a:spcPct val="115000"/>
                        </a:lnSpc>
                        <a:spcBef>
                          <a:spcPts val="0"/>
                        </a:spcBef>
                        <a:spcAft>
                          <a:spcPts val="0"/>
                        </a:spcAft>
                        <a:tabLst>
                          <a:tab pos="5490845" algn="l"/>
                          <a:tab pos="5715000" algn="l"/>
                          <a:tab pos="6343650" algn="l"/>
                        </a:tabLst>
                      </a:pPr>
                      <a:r>
                        <a:rPr lang="en-IN" sz="1400" i="1" dirty="0">
                          <a:solidFill>
                            <a:schemeClr val="tx1"/>
                          </a:solidFill>
                          <a:latin typeface="Times New Roman"/>
                          <a:ea typeface="Times New Roman"/>
                        </a:rPr>
                        <a:t>The teacher divides the class into groups of five. She/he asks the pupils to look at the comic strip as given below and work in groups to make a story. Then She/he asks one member from each group to narrate the story to the class. The teacher guides the pupils in writing the story. </a:t>
                      </a:r>
                      <a:endParaRPr lang="en-US" sz="1400" dirty="0">
                        <a:solidFill>
                          <a:schemeClr val="tx1"/>
                        </a:solidFill>
                        <a:latin typeface="Times New Roman"/>
                        <a:ea typeface="Times New Roman"/>
                      </a:endParaRPr>
                    </a:p>
                  </a:txBody>
                  <a:tcPr marL="68580" marR="68580" marT="0" marB="0"/>
                </a:tc>
              </a:tr>
              <a:tr h="3501614">
                <a:tc gridSpan="2">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a:tc>
                <a:tc hMerge="1">
                  <a:txBody>
                    <a:bodyPr/>
                    <a:lstStyle/>
                    <a:p>
                      <a:endParaRPr lang="en-US"/>
                    </a:p>
                  </a:txBody>
                  <a:tcPr/>
                </a:tc>
              </a:tr>
            </a:tbl>
          </a:graphicData>
        </a:graphic>
      </p:graphicFrame>
      <p:pic>
        <p:nvPicPr>
          <p:cNvPr id="5" name="Picture 4"/>
          <p:cNvPicPr/>
          <p:nvPr/>
        </p:nvPicPr>
        <p:blipFill>
          <a:blip r:embed="rId2"/>
          <a:srcRect l="27614" t="55738" r="45777" b="12372"/>
          <a:stretch>
            <a:fillRect/>
          </a:stretch>
        </p:blipFill>
        <p:spPr bwMode="auto">
          <a:xfrm>
            <a:off x="2743200" y="2971800"/>
            <a:ext cx="4114800" cy="3276600"/>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Autofit/>
          </a:bodyPr>
          <a:lstStyle/>
          <a:p>
            <a:pPr algn="l"/>
            <a:r>
              <a:rPr lang="en-US" sz="2400" b="1" dirty="0" err="1" smtClean="0">
                <a:solidFill>
                  <a:srgbClr val="00B050"/>
                </a:solidFill>
                <a:latin typeface="Times New Roman" pitchFamily="18" charset="0"/>
                <a:cs typeface="Times New Roman" pitchFamily="18" charset="0"/>
              </a:rPr>
              <a:t>Contd</a:t>
            </a:r>
            <a:r>
              <a:rPr lang="en-US" sz="2400" b="1" dirty="0" smtClean="0">
                <a:solidFill>
                  <a:srgbClr val="00B050"/>
                </a:solidFill>
                <a:latin typeface="Times New Roman" pitchFamily="18" charset="0"/>
                <a:cs typeface="Times New Roman" pitchFamily="18" charset="0"/>
              </a:rPr>
              <a:t>….</a:t>
            </a:r>
            <a:endParaRPr lang="en-US" sz="2400" b="1" dirty="0">
              <a:solidFill>
                <a:srgbClr val="00B050"/>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sz="quarter" idx="1"/>
          </p:nvPr>
        </p:nvGraphicFramePr>
        <p:xfrm>
          <a:off x="457200" y="1143000"/>
          <a:ext cx="7924800" cy="5257800"/>
        </p:xfrm>
        <a:graphic>
          <a:graphicData uri="http://schemas.openxmlformats.org/drawingml/2006/table">
            <a:tbl>
              <a:tblPr firstRow="1" bandRow="1">
                <a:tableStyleId>{5C22544A-7EE6-4342-B048-85BDC9FD1C3A}</a:tableStyleId>
              </a:tblPr>
              <a:tblGrid>
                <a:gridCol w="1686128"/>
                <a:gridCol w="6238672"/>
              </a:tblGrid>
              <a:tr h="883616">
                <a:tc>
                  <a:txBody>
                    <a:bodyPr/>
                    <a:lstStyle/>
                    <a:p>
                      <a:pPr marL="0" marR="0" algn="just">
                        <a:lnSpc>
                          <a:spcPct val="115000"/>
                        </a:lnSpc>
                        <a:spcBef>
                          <a:spcPts val="0"/>
                        </a:spcBef>
                        <a:spcAft>
                          <a:spcPts val="0"/>
                        </a:spcAft>
                        <a:tabLst>
                          <a:tab pos="5490845" algn="l"/>
                          <a:tab pos="5715000" algn="l"/>
                          <a:tab pos="6343650" algn="l"/>
                        </a:tabLst>
                      </a:pPr>
                      <a:r>
                        <a:rPr lang="en-IN" sz="1600" i="1" dirty="0">
                          <a:solidFill>
                            <a:schemeClr val="tx1"/>
                          </a:solidFill>
                          <a:latin typeface="Times New Roman"/>
                          <a:ea typeface="Times New Roman"/>
                        </a:rPr>
                        <a:t>Class: VIII</a:t>
                      </a:r>
                      <a:endParaRPr lang="en-US" sz="1600" dirty="0">
                        <a:solidFill>
                          <a:schemeClr val="tx1"/>
                        </a:solidFill>
                        <a:latin typeface="Times New Roman"/>
                        <a:ea typeface="Times New Roman"/>
                      </a:endParaRPr>
                    </a:p>
                    <a:p>
                      <a:pPr marL="0" marR="0" algn="just">
                        <a:lnSpc>
                          <a:spcPct val="115000"/>
                        </a:lnSpc>
                        <a:spcBef>
                          <a:spcPts val="0"/>
                        </a:spcBef>
                        <a:spcAft>
                          <a:spcPts val="0"/>
                        </a:spcAft>
                        <a:tabLst>
                          <a:tab pos="5490845" algn="l"/>
                          <a:tab pos="5715000" algn="l"/>
                          <a:tab pos="6343650" algn="l"/>
                        </a:tabLst>
                      </a:pPr>
                      <a:r>
                        <a:rPr lang="en-IN" sz="1600" i="1" dirty="0">
                          <a:solidFill>
                            <a:schemeClr val="tx1"/>
                          </a:solidFill>
                          <a:latin typeface="Times New Roman"/>
                          <a:ea typeface="Times New Roman"/>
                        </a:rPr>
                        <a:t>Term :I</a:t>
                      </a:r>
                      <a:endParaRPr lang="en-US" sz="1600" dirty="0">
                        <a:solidFill>
                          <a:schemeClr val="tx1"/>
                        </a:solidFill>
                        <a:latin typeface="Times New Roman"/>
                        <a:ea typeface="Times New Roman"/>
                      </a:endParaRPr>
                    </a:p>
                    <a:p>
                      <a:pPr marL="0" marR="0" algn="just">
                        <a:lnSpc>
                          <a:spcPct val="115000"/>
                        </a:lnSpc>
                        <a:spcBef>
                          <a:spcPts val="0"/>
                        </a:spcBef>
                        <a:spcAft>
                          <a:spcPts val="0"/>
                        </a:spcAft>
                        <a:tabLst>
                          <a:tab pos="5490845" algn="l"/>
                          <a:tab pos="5715000" algn="l"/>
                          <a:tab pos="6343650" algn="l"/>
                        </a:tabLst>
                      </a:pPr>
                      <a:r>
                        <a:rPr lang="en-IN" sz="1600" i="1" dirty="0">
                          <a:solidFill>
                            <a:schemeClr val="tx1"/>
                          </a:solidFill>
                          <a:latin typeface="Times New Roman"/>
                          <a:ea typeface="Times New Roman"/>
                        </a:rPr>
                        <a:t>Unit :I</a:t>
                      </a:r>
                      <a:endParaRPr lang="en-US" sz="1600" dirty="0">
                        <a:solidFill>
                          <a:schemeClr val="tx1"/>
                        </a:solidFill>
                        <a:latin typeface="Times New Roman"/>
                        <a:ea typeface="Times New Roman"/>
                      </a:endParaRPr>
                    </a:p>
                  </a:txBody>
                  <a:tcPr marL="68580" marR="68580" marT="0" marB="0"/>
                </a:tc>
                <a:tc>
                  <a:txBody>
                    <a:bodyPr/>
                    <a:lstStyle/>
                    <a:p>
                      <a:pPr marL="0" marR="0" algn="just">
                        <a:lnSpc>
                          <a:spcPct val="115000"/>
                        </a:lnSpc>
                        <a:spcBef>
                          <a:spcPts val="0"/>
                        </a:spcBef>
                        <a:spcAft>
                          <a:spcPts val="0"/>
                        </a:spcAft>
                        <a:tabLst>
                          <a:tab pos="5490845" algn="l"/>
                          <a:tab pos="5715000" algn="l"/>
                          <a:tab pos="6343650" algn="l"/>
                        </a:tabLst>
                      </a:pPr>
                      <a:r>
                        <a:rPr lang="en-IN" sz="1600" b="1" i="1" dirty="0">
                          <a:solidFill>
                            <a:schemeClr val="tx1"/>
                          </a:solidFill>
                          <a:latin typeface="Times New Roman"/>
                          <a:ea typeface="Times New Roman"/>
                        </a:rPr>
                        <a:t>Lesson</a:t>
                      </a:r>
                      <a:r>
                        <a:rPr lang="en-IN" sz="1600" i="1" dirty="0">
                          <a:solidFill>
                            <a:schemeClr val="tx1"/>
                          </a:solidFill>
                          <a:latin typeface="Times New Roman"/>
                          <a:ea typeface="Times New Roman"/>
                        </a:rPr>
                        <a:t>: Friendship     (Page no.114)</a:t>
                      </a:r>
                      <a:endParaRPr lang="en-US" sz="1600" dirty="0">
                        <a:solidFill>
                          <a:schemeClr val="tx1"/>
                        </a:solidFill>
                        <a:latin typeface="Times New Roman"/>
                        <a:ea typeface="Times New Roman"/>
                      </a:endParaRPr>
                    </a:p>
                    <a:p>
                      <a:pPr marL="0" marR="0" algn="just">
                        <a:lnSpc>
                          <a:spcPct val="115000"/>
                        </a:lnSpc>
                        <a:spcBef>
                          <a:spcPts val="0"/>
                        </a:spcBef>
                        <a:spcAft>
                          <a:spcPts val="0"/>
                        </a:spcAft>
                        <a:tabLst>
                          <a:tab pos="5490845" algn="l"/>
                          <a:tab pos="5715000" algn="l"/>
                          <a:tab pos="6343650" algn="l"/>
                        </a:tabLst>
                      </a:pPr>
                      <a:r>
                        <a:rPr lang="en-IN" sz="1600" i="1" dirty="0">
                          <a:solidFill>
                            <a:schemeClr val="tx1"/>
                          </a:solidFill>
                          <a:latin typeface="Times New Roman"/>
                          <a:ea typeface="Times New Roman"/>
                        </a:rPr>
                        <a:t>The teacher asks the students to rearrange the pictures and write the story.</a:t>
                      </a:r>
                      <a:endParaRPr lang="en-US" sz="1600" dirty="0">
                        <a:solidFill>
                          <a:schemeClr val="tx1"/>
                        </a:solidFill>
                        <a:latin typeface="Times New Roman"/>
                        <a:ea typeface="Times New Roman"/>
                      </a:endParaRPr>
                    </a:p>
                  </a:txBody>
                  <a:tcPr marL="68580" marR="68580" marT="0" marB="0"/>
                </a:tc>
              </a:tr>
              <a:tr h="4374184">
                <a:tc gridSpan="2">
                  <a:txBody>
                    <a:bodyPr/>
                    <a:lstStyle/>
                    <a:p>
                      <a:pPr marL="0" marR="0" algn="just">
                        <a:lnSpc>
                          <a:spcPct val="115000"/>
                        </a:lnSpc>
                        <a:spcBef>
                          <a:spcPts val="0"/>
                        </a:spcBef>
                        <a:spcAft>
                          <a:spcPts val="0"/>
                        </a:spcAft>
                        <a:tabLst>
                          <a:tab pos="5490845" algn="l"/>
                          <a:tab pos="5715000" algn="l"/>
                          <a:tab pos="6343650" algn="l"/>
                        </a:tabLst>
                      </a:pPr>
                      <a:endParaRPr lang="en-US" sz="1100" dirty="0">
                        <a:latin typeface="Times New Roman"/>
                        <a:ea typeface="Times New Roman"/>
                      </a:endParaRPr>
                    </a:p>
                  </a:txBody>
                  <a:tcPr marL="68580" marR="68580" marT="0" marB="0"/>
                </a:tc>
                <a:tc hMerge="1">
                  <a:txBody>
                    <a:bodyPr/>
                    <a:lstStyle/>
                    <a:p>
                      <a:pPr marL="0" marR="0" algn="just">
                        <a:lnSpc>
                          <a:spcPct val="115000"/>
                        </a:lnSpc>
                        <a:spcBef>
                          <a:spcPts val="0"/>
                        </a:spcBef>
                        <a:spcAft>
                          <a:spcPts val="0"/>
                        </a:spcAft>
                        <a:tabLst>
                          <a:tab pos="5490845" algn="l"/>
                          <a:tab pos="5715000" algn="l"/>
                          <a:tab pos="6343650" algn="l"/>
                        </a:tabLst>
                      </a:pPr>
                      <a:endParaRPr lang="en-US" sz="1100" dirty="0">
                        <a:latin typeface="Times New Roman"/>
                        <a:ea typeface="Times New Roman"/>
                      </a:endParaRPr>
                    </a:p>
                  </a:txBody>
                  <a:tcPr marL="68580" marR="68580" marT="0" marB="0"/>
                </a:tc>
              </a:tr>
            </a:tbl>
          </a:graphicData>
        </a:graphic>
      </p:graphicFrame>
      <p:pic>
        <p:nvPicPr>
          <p:cNvPr id="5" name="Picture 4" descr="C:\Users\SCERT-LangCell9\AppData\Local\Microsoft\Windows\INetCache\Content.Word\IMG-20190904-WA0004.jpg"/>
          <p:cNvPicPr/>
          <p:nvPr/>
        </p:nvPicPr>
        <p:blipFill>
          <a:blip r:embed="rId2"/>
          <a:srcRect l="5444" t="8595" r="3439" b="6140"/>
          <a:stretch>
            <a:fillRect/>
          </a:stretch>
        </p:blipFill>
        <p:spPr bwMode="auto">
          <a:xfrm>
            <a:off x="2819400" y="2133600"/>
            <a:ext cx="3640765" cy="4106492"/>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pPr algn="ctr"/>
            <a:r>
              <a:rPr lang="en-IN" sz="2800" b="1" dirty="0" smtClean="0">
                <a:latin typeface="Times New Roman" pitchFamily="18" charset="0"/>
                <a:cs typeface="Times New Roman" pitchFamily="18" charset="0"/>
              </a:rPr>
              <a:t/>
            </a:r>
            <a:br>
              <a:rPr lang="en-IN" sz="2800" b="1"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IN" sz="2800" b="1" dirty="0" smtClean="0">
                <a:latin typeface="Times New Roman" pitchFamily="18" charset="0"/>
                <a:cs typeface="Times New Roman" pitchFamily="18" charset="0"/>
              </a:rPr>
              <a:t> </a:t>
            </a:r>
            <a:r>
              <a:rPr lang="en-IN" sz="2400" b="1" dirty="0" smtClean="0">
                <a:solidFill>
                  <a:srgbClr val="00B050"/>
                </a:solidFill>
                <a:latin typeface="Times New Roman" pitchFamily="18" charset="0"/>
                <a:cs typeface="Times New Roman" pitchFamily="18" charset="0"/>
              </a:rPr>
              <a:t>READING CORNERS</a:t>
            </a:r>
            <a:endParaRPr lang="en-US" sz="2400" dirty="0">
              <a:solidFill>
                <a:srgbClr val="00B05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838200"/>
            <a:ext cx="8229600" cy="5287963"/>
          </a:xfrm>
        </p:spPr>
        <p:txBody>
          <a:bodyPr>
            <a:normAutofit/>
          </a:bodyPr>
          <a:lstStyle/>
          <a:p>
            <a:pPr algn="just">
              <a:buFont typeface="Wingdings" pitchFamily="2" charset="2"/>
              <a:buChar char="Ø"/>
            </a:pPr>
            <a:r>
              <a:rPr lang="en-IN" sz="2400" dirty="0" smtClean="0">
                <a:latin typeface="Times New Roman" pitchFamily="18" charset="0"/>
                <a:cs typeface="Times New Roman" pitchFamily="18" charset="0"/>
              </a:rPr>
              <a:t>Creating reading corners in the classroom helps in building an environment for language acquisition/ learning. </a:t>
            </a:r>
          </a:p>
          <a:p>
            <a:pPr algn="just">
              <a:buFont typeface="Wingdings" pitchFamily="2" charset="2"/>
              <a:buChar char="Ø"/>
            </a:pPr>
            <a:endParaRPr lang="en-IN" sz="2400" dirty="0" smtClean="0">
              <a:latin typeface="Times New Roman" pitchFamily="18" charset="0"/>
              <a:cs typeface="Times New Roman" pitchFamily="18" charset="0"/>
            </a:endParaRPr>
          </a:p>
          <a:p>
            <a:pPr algn="just">
              <a:buFont typeface="Wingdings" pitchFamily="2" charset="2"/>
              <a:buChar char="Ø"/>
            </a:pPr>
            <a:r>
              <a:rPr lang="en-IN" sz="2400" dirty="0" smtClean="0">
                <a:latin typeface="Times New Roman" pitchFamily="18" charset="0"/>
                <a:cs typeface="Times New Roman" pitchFamily="18" charset="0"/>
              </a:rPr>
              <a:t>A variety of books should be kept in the reading corners and these should be accessible to the children. </a:t>
            </a:r>
          </a:p>
          <a:p>
            <a:pPr algn="just">
              <a:buFont typeface="Wingdings" pitchFamily="2" charset="2"/>
              <a:buChar char="Ø"/>
            </a:pPr>
            <a:endParaRPr lang="en-IN" sz="2400" dirty="0" smtClean="0">
              <a:latin typeface="Times New Roman" pitchFamily="18" charset="0"/>
              <a:cs typeface="Times New Roman" pitchFamily="18" charset="0"/>
            </a:endParaRPr>
          </a:p>
          <a:p>
            <a:pPr algn="just">
              <a:buFont typeface="Wingdings" pitchFamily="2" charset="2"/>
              <a:buChar char="Ø"/>
            </a:pPr>
            <a:r>
              <a:rPr lang="en-IN" sz="2400" dirty="0" smtClean="0">
                <a:latin typeface="Times New Roman" pitchFamily="18" charset="0"/>
                <a:cs typeface="Times New Roman" pitchFamily="18" charset="0"/>
              </a:rPr>
              <a:t>Children should be provided opportunities to select and browse books independently and according to their interest. </a:t>
            </a:r>
          </a:p>
          <a:p>
            <a:pPr algn="just">
              <a:buFont typeface="Wingdings" pitchFamily="2" charset="2"/>
              <a:buChar char="Ø"/>
            </a:pPr>
            <a:endParaRPr lang="en-IN" sz="2400" dirty="0" smtClean="0">
              <a:latin typeface="Times New Roman" pitchFamily="18" charset="0"/>
              <a:cs typeface="Times New Roman" pitchFamily="18" charset="0"/>
            </a:endParaRPr>
          </a:p>
          <a:p>
            <a:pPr algn="just">
              <a:buFont typeface="Wingdings" pitchFamily="2" charset="2"/>
              <a:buChar char="Ø"/>
            </a:pPr>
            <a:r>
              <a:rPr lang="en-IN" sz="2400" dirty="0" smtClean="0">
                <a:latin typeface="Times New Roman" pitchFamily="18" charset="0"/>
                <a:cs typeface="Times New Roman" pitchFamily="18" charset="0"/>
              </a:rPr>
              <a:t>The exposure to language in reading corners can be fruitfully extended by engaging them in listening, speaking, reading and writing activities in pairs and groups.</a:t>
            </a:r>
            <a:endParaRPr lang="en-US" sz="2400" dirty="0" smtClean="0">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563562"/>
          </a:xfrm>
        </p:spPr>
        <p:txBody>
          <a:bodyPr>
            <a:normAutofit/>
          </a:bodyPr>
          <a:lstStyle/>
          <a:p>
            <a:r>
              <a:rPr lang="en-US" sz="2400" b="1" dirty="0" err="1" smtClean="0">
                <a:solidFill>
                  <a:srgbClr val="00B050"/>
                </a:solidFill>
                <a:latin typeface="Times New Roman" pitchFamily="18" charset="0"/>
                <a:cs typeface="Times New Roman" pitchFamily="18" charset="0"/>
              </a:rPr>
              <a:t>Contd</a:t>
            </a:r>
            <a:r>
              <a:rPr lang="en-US" sz="2400" b="1" dirty="0" smtClean="0">
                <a:solidFill>
                  <a:srgbClr val="00B050"/>
                </a:solidFill>
                <a:latin typeface="Times New Roman" pitchFamily="18" charset="0"/>
                <a:cs typeface="Times New Roman" pitchFamily="18" charset="0"/>
              </a:rPr>
              <a:t>….</a:t>
            </a:r>
            <a:endParaRPr lang="en-US" sz="2400" b="1" dirty="0">
              <a:solidFill>
                <a:srgbClr val="00B050"/>
              </a:solidFill>
              <a:latin typeface="Times New Roman" pitchFamily="18" charset="0"/>
              <a:cs typeface="Times New Roman" pitchFamily="18" charset="0"/>
            </a:endParaRPr>
          </a:p>
        </p:txBody>
      </p:sp>
      <p:sp>
        <p:nvSpPr>
          <p:cNvPr id="2" name="Content Placeholder 1"/>
          <p:cNvSpPr>
            <a:spLocks noGrp="1"/>
          </p:cNvSpPr>
          <p:nvPr>
            <p:ph sz="quarter" idx="1"/>
          </p:nvPr>
        </p:nvSpPr>
        <p:spPr>
          <a:xfrm>
            <a:off x="457200" y="990600"/>
            <a:ext cx="8229600" cy="5016691"/>
          </a:xfrm>
        </p:spPr>
        <p:txBody>
          <a:bodyPr/>
          <a:lstStyle/>
          <a:p>
            <a:pPr lvl="0" algn="just"/>
            <a:endParaRPr lang="en-IN" sz="2400" dirty="0" smtClean="0">
              <a:latin typeface="Times New Roman" pitchFamily="18" charset="0"/>
              <a:cs typeface="Times New Roman" pitchFamily="18" charset="0"/>
            </a:endParaRPr>
          </a:p>
          <a:p>
            <a:pPr lvl="0" algn="just"/>
            <a:endParaRPr lang="en-IN" sz="2400" dirty="0" smtClean="0">
              <a:latin typeface="Times New Roman" pitchFamily="18" charset="0"/>
              <a:cs typeface="Times New Roman" pitchFamily="18" charset="0"/>
            </a:endParaRPr>
          </a:p>
          <a:p>
            <a:pPr lvl="0" algn="just"/>
            <a:r>
              <a:rPr lang="en-IN" sz="2400" dirty="0" smtClean="0">
                <a:latin typeface="Times New Roman" pitchFamily="18" charset="0"/>
                <a:cs typeface="Times New Roman" pitchFamily="18" charset="0"/>
              </a:rPr>
              <a:t>be able to chalk out the </a:t>
            </a:r>
            <a:r>
              <a:rPr lang="en-IN" sz="2400" b="1" dirty="0" smtClean="0">
                <a:solidFill>
                  <a:srgbClr val="FF0000"/>
                </a:solidFill>
                <a:latin typeface="Times New Roman" pitchFamily="18" charset="0"/>
                <a:cs typeface="Times New Roman" pitchFamily="18" charset="0"/>
              </a:rPr>
              <a:t>learning outcomes </a:t>
            </a:r>
            <a:r>
              <a:rPr lang="en-IN" sz="2400" dirty="0" smtClean="0">
                <a:solidFill>
                  <a:srgbClr val="FF0000"/>
                </a:solidFill>
                <a:latin typeface="Times New Roman" pitchFamily="18" charset="0"/>
                <a:cs typeface="Times New Roman" pitchFamily="18" charset="0"/>
              </a:rPr>
              <a:t>and </a:t>
            </a:r>
            <a:r>
              <a:rPr lang="en-IN" sz="2400" b="1" dirty="0" smtClean="0">
                <a:solidFill>
                  <a:srgbClr val="FF0000"/>
                </a:solidFill>
                <a:latin typeface="Times New Roman" pitchFamily="18" charset="0"/>
                <a:cs typeface="Times New Roman" pitchFamily="18" charset="0"/>
              </a:rPr>
              <a:t>pedagogical process</a:t>
            </a:r>
            <a:r>
              <a:rPr lang="en-IN" sz="2400" dirty="0" smtClean="0">
                <a:latin typeface="Times New Roman" pitchFamily="18" charset="0"/>
                <a:cs typeface="Times New Roman" pitchFamily="18" charset="0"/>
              </a:rPr>
              <a:t> for language teaching-learning for different stages;</a:t>
            </a:r>
          </a:p>
          <a:p>
            <a:pPr lvl="0" algn="just">
              <a:buNone/>
            </a:pPr>
            <a:endParaRPr lang="en-US" sz="2400" dirty="0" smtClean="0">
              <a:latin typeface="Times New Roman" pitchFamily="18" charset="0"/>
              <a:cs typeface="Times New Roman" pitchFamily="18" charset="0"/>
            </a:endParaRPr>
          </a:p>
          <a:p>
            <a:pPr lvl="0" algn="just"/>
            <a:r>
              <a:rPr lang="en-IN" sz="2400" b="1" dirty="0" smtClean="0">
                <a:solidFill>
                  <a:srgbClr val="FF0000"/>
                </a:solidFill>
                <a:latin typeface="Times New Roman" pitchFamily="18" charset="0"/>
                <a:cs typeface="Times New Roman" pitchFamily="18" charset="0"/>
              </a:rPr>
              <a:t>sensitise</a:t>
            </a:r>
            <a:r>
              <a:rPr lang="en-IN" sz="2400" dirty="0" smtClean="0">
                <a:latin typeface="Times New Roman" pitchFamily="18" charset="0"/>
                <a:cs typeface="Times New Roman" pitchFamily="18" charset="0"/>
              </a:rPr>
              <a:t> teachers on using </a:t>
            </a:r>
            <a:r>
              <a:rPr lang="en-IN" sz="2400" b="1" dirty="0" smtClean="0">
                <a:solidFill>
                  <a:srgbClr val="FF0000"/>
                </a:solidFill>
                <a:latin typeface="Times New Roman" pitchFamily="18" charset="0"/>
                <a:cs typeface="Times New Roman" pitchFamily="18" charset="0"/>
              </a:rPr>
              <a:t>various strategies to language teaching</a:t>
            </a:r>
            <a:r>
              <a:rPr lang="en-IN" sz="2400" dirty="0" smtClean="0">
                <a:latin typeface="Times New Roman" pitchFamily="18" charset="0"/>
                <a:cs typeface="Times New Roman" pitchFamily="18" charset="0"/>
              </a:rPr>
              <a:t> which include language skills</a:t>
            </a:r>
            <a:endParaRPr lang="en-US" sz="2400" dirty="0" smtClean="0">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pPr algn="ctr"/>
            <a:r>
              <a:rPr lang="en-IN" sz="3100" b="1" dirty="0" smtClean="0">
                <a:latin typeface="Times New Roman" pitchFamily="18" charset="0"/>
                <a:cs typeface="Times New Roman" pitchFamily="18" charset="0"/>
              </a:rPr>
              <a:t/>
            </a:r>
            <a:br>
              <a:rPr lang="en-IN" sz="3100" b="1" dirty="0" smtClean="0">
                <a:latin typeface="Times New Roman" pitchFamily="18" charset="0"/>
                <a:cs typeface="Times New Roman" pitchFamily="18" charset="0"/>
              </a:rPr>
            </a:br>
            <a:r>
              <a:rPr lang="en-US" dirty="0" smtClean="0"/>
              <a:t/>
            </a:r>
            <a:br>
              <a:rPr lang="en-US" dirty="0" smtClean="0"/>
            </a:br>
            <a:r>
              <a:rPr lang="en-IN" sz="2700" b="1" dirty="0" smtClean="0">
                <a:latin typeface="Times New Roman" pitchFamily="18" charset="0"/>
                <a:cs typeface="Times New Roman" pitchFamily="18" charset="0"/>
              </a:rPr>
              <a:t> </a:t>
            </a:r>
            <a:r>
              <a:rPr lang="en-IN" sz="2700" b="1" dirty="0" smtClean="0">
                <a:solidFill>
                  <a:srgbClr val="00B050"/>
                </a:solidFill>
                <a:latin typeface="Times New Roman" pitchFamily="18" charset="0"/>
                <a:cs typeface="Times New Roman" pitchFamily="18" charset="0"/>
              </a:rPr>
              <a:t>PRINT RICH ENVIRONMENT</a:t>
            </a:r>
            <a:endParaRPr lang="en-US" sz="2700" b="1" dirty="0">
              <a:solidFill>
                <a:srgbClr val="00B050"/>
              </a:solidFill>
            </a:endParaRPr>
          </a:p>
        </p:txBody>
      </p:sp>
      <p:sp>
        <p:nvSpPr>
          <p:cNvPr id="3" name="Content Placeholder 2"/>
          <p:cNvSpPr>
            <a:spLocks noGrp="1"/>
          </p:cNvSpPr>
          <p:nvPr>
            <p:ph sz="quarter" idx="1"/>
          </p:nvPr>
        </p:nvSpPr>
        <p:spPr>
          <a:xfrm>
            <a:off x="457200" y="990600"/>
            <a:ext cx="8229600" cy="5135563"/>
          </a:xfrm>
        </p:spPr>
        <p:txBody>
          <a:bodyPr/>
          <a:lstStyle/>
          <a:p>
            <a:pPr>
              <a:buFont typeface="Wingdings" pitchFamily="2" charset="2"/>
              <a:buChar char="v"/>
            </a:pPr>
            <a:endParaRPr lang="en-IN" sz="2400" dirty="0" smtClean="0">
              <a:latin typeface="Times New Roman" pitchFamily="18" charset="0"/>
              <a:cs typeface="Times New Roman" pitchFamily="18" charset="0"/>
            </a:endParaRPr>
          </a:p>
          <a:p>
            <a:pPr algn="just">
              <a:buFont typeface="Wingdings" pitchFamily="2" charset="2"/>
              <a:buChar char="v"/>
            </a:pPr>
            <a:r>
              <a:rPr lang="en-IN" sz="2400" dirty="0" smtClean="0">
                <a:latin typeface="Times New Roman" pitchFamily="18" charset="0"/>
                <a:cs typeface="Times New Roman" pitchFamily="18" charset="0"/>
              </a:rPr>
              <a:t>The print rich environment is an integral part of literacy and language learning.</a:t>
            </a:r>
          </a:p>
          <a:p>
            <a:pPr algn="just">
              <a:buFont typeface="Wingdings" pitchFamily="2" charset="2"/>
              <a:buChar char="v"/>
            </a:pPr>
            <a:endParaRPr lang="en-IN" sz="2400" dirty="0" smtClean="0">
              <a:latin typeface="Times New Roman" pitchFamily="18" charset="0"/>
              <a:cs typeface="Times New Roman" pitchFamily="18" charset="0"/>
            </a:endParaRPr>
          </a:p>
          <a:p>
            <a:pPr algn="just">
              <a:buFont typeface="Wingdings" pitchFamily="2" charset="2"/>
              <a:buChar char="v"/>
            </a:pPr>
            <a:r>
              <a:rPr lang="en-IN" sz="2400" dirty="0" smtClean="0">
                <a:latin typeface="Times New Roman" pitchFamily="18" charset="0"/>
                <a:cs typeface="Times New Roman" pitchFamily="18" charset="0"/>
              </a:rPr>
              <a:t> It consists of </a:t>
            </a:r>
            <a:r>
              <a:rPr lang="en-IN" sz="2400" b="1" dirty="0" smtClean="0">
                <a:solidFill>
                  <a:srgbClr val="FF0000"/>
                </a:solidFill>
                <a:latin typeface="Times New Roman" pitchFamily="18" charset="0"/>
                <a:cs typeface="Times New Roman" pitchFamily="18" charset="0"/>
              </a:rPr>
              <a:t>context- based and relevant material</a:t>
            </a:r>
            <a:r>
              <a:rPr lang="en-IN" sz="2400" dirty="0" smtClean="0">
                <a:solidFill>
                  <a:srgbClr val="FF0000"/>
                </a:solidFill>
                <a:latin typeface="Times New Roman" pitchFamily="18" charset="0"/>
                <a:cs typeface="Times New Roman" pitchFamily="18" charset="0"/>
              </a:rPr>
              <a:t> </a:t>
            </a:r>
            <a:r>
              <a:rPr lang="en-IN" sz="2400" dirty="0" smtClean="0">
                <a:latin typeface="Times New Roman" pitchFamily="18" charset="0"/>
                <a:cs typeface="Times New Roman" pitchFamily="18" charset="0"/>
              </a:rPr>
              <a:t>for children. </a:t>
            </a:r>
          </a:p>
          <a:p>
            <a:pPr algn="just">
              <a:buFont typeface="Wingdings" pitchFamily="2" charset="2"/>
              <a:buChar char="v"/>
            </a:pPr>
            <a:endParaRPr lang="en-IN" sz="2400" dirty="0" smtClean="0">
              <a:latin typeface="Times New Roman" pitchFamily="18" charset="0"/>
              <a:cs typeface="Times New Roman" pitchFamily="18" charset="0"/>
            </a:endParaRPr>
          </a:p>
          <a:p>
            <a:pPr algn="just">
              <a:buFont typeface="Wingdings" pitchFamily="2" charset="2"/>
              <a:buChar char="v"/>
            </a:pPr>
            <a:r>
              <a:rPr lang="en-IN" sz="2400" dirty="0" smtClean="0">
                <a:latin typeface="Times New Roman" pitchFamily="18" charset="0"/>
                <a:cs typeface="Times New Roman" pitchFamily="18" charset="0"/>
              </a:rPr>
              <a:t>These could be chosen by children and teachers together: </a:t>
            </a:r>
            <a:r>
              <a:rPr lang="en-IN" sz="2400" b="1" dirty="0" smtClean="0">
                <a:solidFill>
                  <a:srgbClr val="FF0000"/>
                </a:solidFill>
                <a:latin typeface="Times New Roman" pitchFamily="18" charset="0"/>
                <a:cs typeface="Times New Roman" pitchFamily="18" charset="0"/>
              </a:rPr>
              <a:t>pictures, rhymes, stories, etc</a:t>
            </a:r>
            <a:r>
              <a:rPr lang="en-IN" sz="2400" dirty="0" smtClean="0">
                <a:solidFill>
                  <a:srgbClr val="FF0000"/>
                </a:solidFill>
                <a:latin typeface="Times New Roman" pitchFamily="18" charset="0"/>
                <a:cs typeface="Times New Roman" pitchFamily="18" charset="0"/>
              </a:rPr>
              <a:t>., </a:t>
            </a:r>
            <a:r>
              <a:rPr lang="en-IN" sz="2400" dirty="0" smtClean="0">
                <a:latin typeface="Times New Roman" pitchFamily="18" charset="0"/>
                <a:cs typeface="Times New Roman" pitchFamily="18" charset="0"/>
              </a:rPr>
              <a:t>which may be changed from time to time.</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sz="2800" b="1" dirty="0" smtClean="0">
                <a:latin typeface="Times New Roman" pitchFamily="18" charset="0"/>
                <a:cs typeface="Times New Roman" pitchFamily="18" charset="0"/>
              </a:rPr>
              <a:t/>
            </a:r>
            <a:br>
              <a:rPr lang="en-US" sz="2800" b="1" dirty="0" smtClean="0">
                <a:latin typeface="Times New Roman" pitchFamily="18" charset="0"/>
                <a:cs typeface="Times New Roman" pitchFamily="18" charset="0"/>
              </a:rPr>
            </a:br>
            <a:r>
              <a:rPr lang="en-IN" sz="2800" b="1" dirty="0" smtClean="0">
                <a:latin typeface="Times New Roman" pitchFamily="18" charset="0"/>
                <a:cs typeface="Times New Roman" pitchFamily="18" charset="0"/>
              </a:rPr>
              <a:t> </a:t>
            </a:r>
            <a:r>
              <a:rPr lang="en-IN" sz="2700" b="1" dirty="0" smtClean="0">
                <a:solidFill>
                  <a:srgbClr val="00B050"/>
                </a:solidFill>
                <a:latin typeface="Times New Roman" pitchFamily="18" charset="0"/>
                <a:cs typeface="Times New Roman" pitchFamily="18" charset="0"/>
              </a:rPr>
              <a:t>The following are some suggestions</a:t>
            </a:r>
            <a:endParaRPr lang="en-US" sz="2700" b="1" dirty="0">
              <a:solidFill>
                <a:srgbClr val="00B05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914400"/>
            <a:ext cx="8229600" cy="5486400"/>
          </a:xfrm>
        </p:spPr>
        <p:txBody>
          <a:bodyPr>
            <a:normAutofit/>
          </a:bodyPr>
          <a:lstStyle/>
          <a:p>
            <a:pPr>
              <a:buNone/>
            </a:pPr>
            <a:endParaRPr lang="en-US" dirty="0" smtClean="0"/>
          </a:p>
          <a:p>
            <a:pPr lvl="0" algn="just"/>
            <a:r>
              <a:rPr lang="en-IN" sz="2400" dirty="0" smtClean="0">
                <a:latin typeface="Times New Roman" pitchFamily="18" charset="0"/>
                <a:cs typeface="Times New Roman" pitchFamily="18" charset="0"/>
              </a:rPr>
              <a:t>Give sufficient time to children </a:t>
            </a:r>
            <a:r>
              <a:rPr lang="en-IN" sz="2400" b="1" dirty="0" smtClean="0">
                <a:solidFill>
                  <a:srgbClr val="FF0000"/>
                </a:solidFill>
                <a:latin typeface="Times New Roman" pitchFamily="18" charset="0"/>
                <a:cs typeface="Times New Roman" pitchFamily="18" charset="0"/>
              </a:rPr>
              <a:t>to observe the pictures</a:t>
            </a:r>
            <a:r>
              <a:rPr lang="en-IN" sz="2400" dirty="0" smtClean="0">
                <a:solidFill>
                  <a:srgbClr val="FF0000"/>
                </a:solidFill>
                <a:latin typeface="Times New Roman" pitchFamily="18" charset="0"/>
                <a:cs typeface="Times New Roman" pitchFamily="18" charset="0"/>
              </a:rPr>
              <a:t>.</a:t>
            </a:r>
            <a:endParaRPr lang="en-US" sz="2400" dirty="0" smtClean="0">
              <a:solidFill>
                <a:srgbClr val="FF0000"/>
              </a:solidFill>
              <a:latin typeface="Times New Roman" pitchFamily="18" charset="0"/>
              <a:cs typeface="Times New Roman" pitchFamily="18" charset="0"/>
            </a:endParaRPr>
          </a:p>
          <a:p>
            <a:pPr algn="just">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lgn="just"/>
            <a:r>
              <a:rPr lang="en-IN" sz="2400" b="1" dirty="0" smtClean="0">
                <a:solidFill>
                  <a:srgbClr val="FF0000"/>
                </a:solidFill>
                <a:latin typeface="Times New Roman" pitchFamily="18" charset="0"/>
                <a:cs typeface="Times New Roman" pitchFamily="18" charset="0"/>
              </a:rPr>
              <a:t>Pictures/posters</a:t>
            </a:r>
            <a:r>
              <a:rPr lang="en-IN" sz="2400" dirty="0" smtClean="0">
                <a:latin typeface="Times New Roman" pitchFamily="18" charset="0"/>
                <a:cs typeface="Times New Roman" pitchFamily="18" charset="0"/>
              </a:rPr>
              <a:t> give children the opportunity </a:t>
            </a:r>
            <a:r>
              <a:rPr lang="en-IN" sz="2400" b="1" dirty="0" smtClean="0">
                <a:solidFill>
                  <a:srgbClr val="FF0000"/>
                </a:solidFill>
                <a:latin typeface="Times New Roman" pitchFamily="18" charset="0"/>
                <a:cs typeface="Times New Roman" pitchFamily="18" charset="0"/>
              </a:rPr>
              <a:t>to talk about things, persons and happenings. </a:t>
            </a:r>
          </a:p>
          <a:p>
            <a:pPr lvl="0" algn="just"/>
            <a:endParaRPr lang="en-US" sz="2400" dirty="0" smtClean="0">
              <a:latin typeface="Times New Roman" pitchFamily="18" charset="0"/>
              <a:cs typeface="Times New Roman" pitchFamily="18" charset="0"/>
            </a:endParaRPr>
          </a:p>
          <a:p>
            <a:pPr lvl="0" algn="just"/>
            <a:r>
              <a:rPr lang="en-IN" sz="2400" b="1" dirty="0" smtClean="0">
                <a:solidFill>
                  <a:srgbClr val="FF0000"/>
                </a:solidFill>
                <a:latin typeface="Times New Roman" pitchFamily="18" charset="0"/>
                <a:cs typeface="Times New Roman" pitchFamily="18" charset="0"/>
              </a:rPr>
              <a:t>Give space </a:t>
            </a:r>
            <a:r>
              <a:rPr lang="en-IN" sz="2400" dirty="0" smtClean="0">
                <a:latin typeface="Times New Roman" pitchFamily="18" charset="0"/>
                <a:cs typeface="Times New Roman" pitchFamily="18" charset="0"/>
              </a:rPr>
              <a:t>to the imaginative world and creativity of children in the class, encourage them to create their </a:t>
            </a:r>
            <a:r>
              <a:rPr lang="en-IN" sz="2400" b="1" dirty="0" smtClean="0">
                <a:solidFill>
                  <a:srgbClr val="FF0000"/>
                </a:solidFill>
                <a:latin typeface="Times New Roman" pitchFamily="18" charset="0"/>
                <a:cs typeface="Times New Roman" pitchFamily="18" charset="0"/>
              </a:rPr>
              <a:t>own poems, stories and dialogues.</a:t>
            </a:r>
          </a:p>
          <a:p>
            <a:pPr lvl="0" algn="just"/>
            <a:endParaRPr lang="en-US" sz="2400" dirty="0" smtClean="0">
              <a:latin typeface="Times New Roman" pitchFamily="18" charset="0"/>
              <a:cs typeface="Times New Roman" pitchFamily="18" charset="0"/>
            </a:endParaRPr>
          </a:p>
          <a:p>
            <a:pPr lvl="0" algn="just"/>
            <a:r>
              <a:rPr lang="en-IN" sz="2400" dirty="0" smtClean="0">
                <a:latin typeface="Times New Roman" pitchFamily="18" charset="0"/>
                <a:cs typeface="Times New Roman" pitchFamily="18" charset="0"/>
              </a:rPr>
              <a:t>Encourage children to express themselves and </a:t>
            </a:r>
            <a:r>
              <a:rPr lang="en-IN" sz="2400" b="1" dirty="0" smtClean="0">
                <a:solidFill>
                  <a:srgbClr val="FF0000"/>
                </a:solidFill>
                <a:latin typeface="Times New Roman" pitchFamily="18" charset="0"/>
                <a:cs typeface="Times New Roman" pitchFamily="18" charset="0"/>
              </a:rPr>
              <a:t>write on the basis of pictures</a:t>
            </a:r>
            <a:r>
              <a:rPr lang="en-IN" sz="2400" dirty="0" smtClean="0">
                <a:solidFill>
                  <a:srgbClr val="FF0000"/>
                </a:solidFill>
                <a:latin typeface="Times New Roman" pitchFamily="18" charset="0"/>
                <a:cs typeface="Times New Roman" pitchFamily="18" charset="0"/>
              </a:rPr>
              <a:t>.</a:t>
            </a:r>
            <a:r>
              <a:rPr lang="en-IN" sz="2400" dirty="0" smtClean="0">
                <a:latin typeface="Times New Roman" pitchFamily="18" charset="0"/>
                <a:cs typeface="Times New Roman" pitchFamily="18" charset="0"/>
              </a:rPr>
              <a:t> This writing may include just drawing lines, invented spelling or convention</a:t>
            </a:r>
            <a:r>
              <a:rPr lang="en-IN" dirty="0" smtClean="0">
                <a:latin typeface="Times New Roman" pitchFamily="18" charset="0"/>
                <a:cs typeface="Times New Roman" pitchFamily="18" charset="0"/>
              </a:rPr>
              <a:t>al writing.</a:t>
            </a:r>
            <a:endParaRPr lang="en-US"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noAutofit/>
          </a:bodyPr>
          <a:lstStyle/>
          <a:p>
            <a:pPr algn="ctr"/>
            <a:r>
              <a:rPr lang="en-US" sz="2400" b="1" dirty="0" smtClean="0">
                <a:solidFill>
                  <a:srgbClr val="00B050"/>
                </a:solidFill>
                <a:latin typeface="Times New Roman" pitchFamily="18" charset="0"/>
                <a:cs typeface="Times New Roman" pitchFamily="18" charset="0"/>
              </a:rPr>
              <a:t>PRINT RICH ENVIRONMENT</a:t>
            </a:r>
            <a:endParaRPr lang="en-US" sz="2400" dirty="0">
              <a:solidFill>
                <a:srgbClr val="00B050"/>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sz="quarter" idx="1"/>
          </p:nvPr>
        </p:nvGraphicFramePr>
        <p:xfrm>
          <a:off x="457200" y="1371600"/>
          <a:ext cx="8382000" cy="5181600"/>
        </p:xfrm>
        <a:graphic>
          <a:graphicData uri="http://schemas.openxmlformats.org/drawingml/2006/table">
            <a:tbl>
              <a:tblPr firstRow="1" bandRow="1">
                <a:tableStyleId>{5C22544A-7EE6-4342-B048-85BDC9FD1C3A}</a:tableStyleId>
              </a:tblPr>
              <a:tblGrid>
                <a:gridCol w="1737731"/>
                <a:gridCol w="6644269"/>
              </a:tblGrid>
              <a:tr h="1185838">
                <a:tc>
                  <a:txBody>
                    <a:bodyPr/>
                    <a:lstStyle/>
                    <a:p>
                      <a:pPr marL="0" marR="20955" algn="just">
                        <a:lnSpc>
                          <a:spcPct val="115000"/>
                        </a:lnSpc>
                        <a:spcBef>
                          <a:spcPts val="0"/>
                        </a:spcBef>
                        <a:spcAft>
                          <a:spcPts val="0"/>
                        </a:spcAft>
                        <a:tabLst>
                          <a:tab pos="863600" algn="l"/>
                          <a:tab pos="5715000" algn="l"/>
                          <a:tab pos="6343650" algn="l"/>
                        </a:tabLst>
                      </a:pPr>
                      <a:r>
                        <a:rPr lang="en-IN" sz="1600" i="1" dirty="0">
                          <a:solidFill>
                            <a:schemeClr val="bg1"/>
                          </a:solidFill>
                          <a:latin typeface="Times New Roman"/>
                          <a:ea typeface="Arial"/>
                        </a:rPr>
                        <a:t>Class : VI</a:t>
                      </a:r>
                      <a:endParaRPr lang="en-US" sz="1600" dirty="0">
                        <a:solidFill>
                          <a:schemeClr val="bg1"/>
                        </a:solidFill>
                        <a:latin typeface="Times New Roman"/>
                        <a:ea typeface="Times New Roman"/>
                      </a:endParaRPr>
                    </a:p>
                    <a:p>
                      <a:pPr marL="0" marR="20955" algn="just">
                        <a:lnSpc>
                          <a:spcPct val="115000"/>
                        </a:lnSpc>
                        <a:spcBef>
                          <a:spcPts val="0"/>
                        </a:spcBef>
                        <a:spcAft>
                          <a:spcPts val="0"/>
                        </a:spcAft>
                        <a:tabLst>
                          <a:tab pos="863600" algn="l"/>
                          <a:tab pos="5715000" algn="l"/>
                          <a:tab pos="6343650" algn="l"/>
                        </a:tabLst>
                      </a:pPr>
                      <a:r>
                        <a:rPr lang="en-IN" sz="1600" i="1" dirty="0">
                          <a:solidFill>
                            <a:schemeClr val="bg1"/>
                          </a:solidFill>
                          <a:latin typeface="Times New Roman"/>
                          <a:ea typeface="Arial"/>
                        </a:rPr>
                        <a:t>Term : I</a:t>
                      </a:r>
                      <a:endParaRPr lang="en-US" sz="1600" dirty="0">
                        <a:solidFill>
                          <a:schemeClr val="bg1"/>
                        </a:solidFill>
                        <a:latin typeface="Times New Roman"/>
                        <a:ea typeface="Times New Roman"/>
                      </a:endParaRPr>
                    </a:p>
                    <a:p>
                      <a:pPr marL="0" marR="20955" algn="just">
                        <a:lnSpc>
                          <a:spcPct val="115000"/>
                        </a:lnSpc>
                        <a:spcBef>
                          <a:spcPts val="0"/>
                        </a:spcBef>
                        <a:spcAft>
                          <a:spcPts val="0"/>
                        </a:spcAft>
                        <a:tabLst>
                          <a:tab pos="863600" algn="l"/>
                          <a:tab pos="5715000" algn="l"/>
                          <a:tab pos="6343650" algn="l"/>
                        </a:tabLst>
                      </a:pPr>
                      <a:r>
                        <a:rPr lang="en-IN" sz="1600" i="1" dirty="0">
                          <a:solidFill>
                            <a:schemeClr val="bg1"/>
                          </a:solidFill>
                          <a:latin typeface="Times New Roman"/>
                          <a:ea typeface="Arial"/>
                        </a:rPr>
                        <a:t>Unit : II </a:t>
                      </a:r>
                      <a:endParaRPr lang="en-US" sz="1600" dirty="0">
                        <a:solidFill>
                          <a:schemeClr val="bg1"/>
                        </a:solidFill>
                        <a:latin typeface="Times New Roman"/>
                        <a:ea typeface="Times New Roman"/>
                      </a:endParaRPr>
                    </a:p>
                  </a:txBody>
                  <a:tcPr marL="68580" marR="68580" marT="0" marB="0"/>
                </a:tc>
                <a:tc>
                  <a:txBody>
                    <a:bodyPr/>
                    <a:lstStyle/>
                    <a:p>
                      <a:pPr marL="0" marR="749300" algn="just">
                        <a:lnSpc>
                          <a:spcPct val="115000"/>
                        </a:lnSpc>
                        <a:spcBef>
                          <a:spcPts val="0"/>
                        </a:spcBef>
                        <a:spcAft>
                          <a:spcPts val="0"/>
                        </a:spcAft>
                        <a:tabLst>
                          <a:tab pos="863600" algn="l"/>
                          <a:tab pos="5715000" algn="l"/>
                          <a:tab pos="6343650" algn="l"/>
                        </a:tabLst>
                      </a:pPr>
                      <a:r>
                        <a:rPr lang="en-IN" sz="1600" b="1" i="1" dirty="0">
                          <a:solidFill>
                            <a:schemeClr val="bg1"/>
                          </a:solidFill>
                          <a:latin typeface="Times New Roman"/>
                          <a:ea typeface="Arial"/>
                        </a:rPr>
                        <a:t>Lesson</a:t>
                      </a:r>
                      <a:r>
                        <a:rPr lang="en-IN" sz="1600" i="1" dirty="0">
                          <a:solidFill>
                            <a:schemeClr val="bg1"/>
                          </a:solidFill>
                          <a:latin typeface="Times New Roman"/>
                          <a:ea typeface="Arial"/>
                        </a:rPr>
                        <a:t> - ‘ When the Trees Walked’     (Page no.124)</a:t>
                      </a:r>
                      <a:endParaRPr lang="en-US" sz="1600" dirty="0">
                        <a:solidFill>
                          <a:schemeClr val="bg1"/>
                        </a:solidFill>
                        <a:latin typeface="Times New Roman"/>
                        <a:ea typeface="Times New Roman"/>
                      </a:endParaRPr>
                    </a:p>
                    <a:p>
                      <a:pPr marL="0" marR="21590" algn="just">
                        <a:lnSpc>
                          <a:spcPct val="115000"/>
                        </a:lnSpc>
                        <a:spcBef>
                          <a:spcPts val="0"/>
                        </a:spcBef>
                        <a:spcAft>
                          <a:spcPts val="0"/>
                        </a:spcAft>
                        <a:tabLst>
                          <a:tab pos="863600" algn="l"/>
                          <a:tab pos="3910330" algn="l"/>
                          <a:tab pos="5715000" algn="l"/>
                          <a:tab pos="6343650" algn="l"/>
                        </a:tabLst>
                      </a:pPr>
                      <a:r>
                        <a:rPr lang="en-IN" sz="1600" i="1" dirty="0">
                          <a:solidFill>
                            <a:schemeClr val="bg1"/>
                          </a:solidFill>
                          <a:latin typeface="Times New Roman"/>
                          <a:ea typeface="Arial"/>
                        </a:rPr>
                        <a:t>The teacher asks the students to look at the picture given and asks them to write a story based on the picture and theme given.</a:t>
                      </a:r>
                      <a:endParaRPr lang="en-US" sz="1600" dirty="0">
                        <a:solidFill>
                          <a:schemeClr val="bg1"/>
                        </a:solidFill>
                        <a:latin typeface="Times New Roman"/>
                        <a:ea typeface="Times New Roman"/>
                      </a:endParaRPr>
                    </a:p>
                    <a:p>
                      <a:pPr marL="0" marR="21590" algn="just">
                        <a:lnSpc>
                          <a:spcPct val="115000"/>
                        </a:lnSpc>
                        <a:spcBef>
                          <a:spcPts val="0"/>
                        </a:spcBef>
                        <a:spcAft>
                          <a:spcPts val="0"/>
                        </a:spcAft>
                        <a:tabLst>
                          <a:tab pos="863600" algn="l"/>
                          <a:tab pos="3910330" algn="l"/>
                          <a:tab pos="5715000" algn="l"/>
                          <a:tab pos="6343650" algn="l"/>
                        </a:tabLst>
                      </a:pPr>
                      <a:r>
                        <a:rPr lang="en-IN" sz="1600" i="1" dirty="0">
                          <a:solidFill>
                            <a:schemeClr val="bg1"/>
                          </a:solidFill>
                          <a:latin typeface="Times New Roman"/>
                          <a:ea typeface="Arial"/>
                        </a:rPr>
                        <a:t>This exercise </a:t>
                      </a:r>
                      <a:r>
                        <a:rPr lang="en-IN" sz="1600" b="1" i="1" dirty="0">
                          <a:solidFill>
                            <a:schemeClr val="bg1"/>
                          </a:solidFill>
                          <a:latin typeface="Times New Roman"/>
                          <a:ea typeface="Arial"/>
                        </a:rPr>
                        <a:t>enhances the creativity and imagination of the pupils.</a:t>
                      </a:r>
                      <a:endParaRPr lang="en-US" sz="1600" dirty="0">
                        <a:solidFill>
                          <a:schemeClr val="bg1"/>
                        </a:solidFill>
                        <a:latin typeface="Times New Roman"/>
                        <a:ea typeface="Times New Roman"/>
                      </a:endParaRPr>
                    </a:p>
                  </a:txBody>
                  <a:tcPr marL="68580" marR="68580" marT="0" marB="0"/>
                </a:tc>
              </a:tr>
              <a:tr h="3995762">
                <a:tc gridSpan="2">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a:tc>
                <a:tc hMerge="1">
                  <a:txBody>
                    <a:bodyPr/>
                    <a:lstStyle/>
                    <a:p>
                      <a:endParaRPr lang="en-US" dirty="0"/>
                    </a:p>
                  </a:txBody>
                  <a:tcPr/>
                </a:tc>
              </a:tr>
            </a:tbl>
          </a:graphicData>
        </a:graphic>
      </p:graphicFrame>
      <p:pic>
        <p:nvPicPr>
          <p:cNvPr id="5" name="Picture 4" descr="C:\Users\SCERT-LangCell9\AppData\Local\Microsoft\Windows\INetCache\Content.Word\IMG-20190904-WA0011.jpg"/>
          <p:cNvPicPr/>
          <p:nvPr/>
        </p:nvPicPr>
        <p:blipFill>
          <a:blip r:embed="rId2"/>
          <a:srcRect/>
          <a:stretch>
            <a:fillRect/>
          </a:stretch>
        </p:blipFill>
        <p:spPr bwMode="auto">
          <a:xfrm>
            <a:off x="2895600" y="2590800"/>
            <a:ext cx="3457575" cy="3957955"/>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a:bodyPr>
          <a:lstStyle/>
          <a:p>
            <a:r>
              <a:rPr lang="en-US" sz="900" dirty="0" smtClean="0"/>
              <a:t>.</a:t>
            </a:r>
            <a:endParaRPr lang="en-US" sz="900" dirty="0"/>
          </a:p>
        </p:txBody>
      </p:sp>
      <p:graphicFrame>
        <p:nvGraphicFramePr>
          <p:cNvPr id="6" name="Content Placeholder 5"/>
          <p:cNvGraphicFramePr>
            <a:graphicFrameLocks noGrp="1"/>
          </p:cNvGraphicFramePr>
          <p:nvPr>
            <p:ph sz="quarter" idx="1"/>
          </p:nvPr>
        </p:nvGraphicFramePr>
        <p:xfrm>
          <a:off x="457200" y="914400"/>
          <a:ext cx="8077200" cy="4953000"/>
        </p:xfrm>
        <a:graphic>
          <a:graphicData uri="http://schemas.openxmlformats.org/drawingml/2006/table">
            <a:tbl>
              <a:tblPr firstRow="1" bandRow="1">
                <a:tableStyleId>{5C22544A-7EE6-4342-B048-85BDC9FD1C3A}</a:tableStyleId>
              </a:tblPr>
              <a:tblGrid>
                <a:gridCol w="2916767"/>
                <a:gridCol w="5160433"/>
              </a:tblGrid>
              <a:tr h="2405698">
                <a:tc>
                  <a:txBody>
                    <a:bodyPr/>
                    <a:lstStyle/>
                    <a:p>
                      <a:pPr marL="0" marR="20955" algn="just">
                        <a:lnSpc>
                          <a:spcPct val="115000"/>
                        </a:lnSpc>
                        <a:spcBef>
                          <a:spcPts val="0"/>
                        </a:spcBef>
                        <a:spcAft>
                          <a:spcPts val="0"/>
                        </a:spcAft>
                        <a:tabLst>
                          <a:tab pos="863600" algn="l"/>
                          <a:tab pos="5715000" algn="l"/>
                          <a:tab pos="6343650" algn="l"/>
                        </a:tabLst>
                      </a:pPr>
                      <a:r>
                        <a:rPr lang="en-IN" sz="2000" i="1" dirty="0">
                          <a:latin typeface="Times New Roman"/>
                          <a:ea typeface="Arial"/>
                        </a:rPr>
                        <a:t>Class :VII</a:t>
                      </a:r>
                      <a:endParaRPr lang="en-US" sz="2000" dirty="0">
                        <a:latin typeface="Times New Roman"/>
                        <a:ea typeface="Times New Roman"/>
                      </a:endParaRPr>
                    </a:p>
                    <a:p>
                      <a:pPr marL="0" marR="20955" algn="just">
                        <a:lnSpc>
                          <a:spcPct val="115000"/>
                        </a:lnSpc>
                        <a:spcBef>
                          <a:spcPts val="0"/>
                        </a:spcBef>
                        <a:spcAft>
                          <a:spcPts val="0"/>
                        </a:spcAft>
                        <a:tabLst>
                          <a:tab pos="863600" algn="l"/>
                          <a:tab pos="5715000" algn="l"/>
                          <a:tab pos="6343650" algn="l"/>
                        </a:tabLst>
                      </a:pPr>
                      <a:r>
                        <a:rPr lang="en-IN" sz="2000" i="1" dirty="0">
                          <a:latin typeface="Times New Roman"/>
                          <a:ea typeface="Arial"/>
                        </a:rPr>
                        <a:t>Term : I</a:t>
                      </a:r>
                      <a:endParaRPr lang="en-US" sz="2000" dirty="0">
                        <a:latin typeface="Times New Roman"/>
                        <a:ea typeface="Times New Roman"/>
                      </a:endParaRPr>
                    </a:p>
                    <a:p>
                      <a:pPr marL="0" marR="20955" algn="just">
                        <a:lnSpc>
                          <a:spcPct val="115000"/>
                        </a:lnSpc>
                        <a:spcBef>
                          <a:spcPts val="0"/>
                        </a:spcBef>
                        <a:spcAft>
                          <a:spcPts val="0"/>
                        </a:spcAft>
                        <a:tabLst>
                          <a:tab pos="863600" algn="l"/>
                          <a:tab pos="5715000" algn="l"/>
                          <a:tab pos="6343650" algn="l"/>
                        </a:tabLst>
                      </a:pPr>
                      <a:r>
                        <a:rPr lang="en-IN" sz="2000" i="1" dirty="0">
                          <a:latin typeface="Times New Roman"/>
                          <a:ea typeface="Arial"/>
                        </a:rPr>
                        <a:t>Unit :III</a:t>
                      </a:r>
                      <a:endParaRPr lang="en-US" sz="2000" dirty="0">
                        <a:latin typeface="Times New Roman"/>
                        <a:ea typeface="Times New Roman"/>
                      </a:endParaRPr>
                    </a:p>
                  </a:txBody>
                  <a:tcPr marL="68580" marR="68580" marT="0" marB="0"/>
                </a:tc>
                <a:tc>
                  <a:txBody>
                    <a:bodyPr/>
                    <a:lstStyle/>
                    <a:p>
                      <a:pPr marL="0" marR="749300" algn="just">
                        <a:lnSpc>
                          <a:spcPct val="115000"/>
                        </a:lnSpc>
                        <a:spcBef>
                          <a:spcPts val="0"/>
                        </a:spcBef>
                        <a:spcAft>
                          <a:spcPts val="0"/>
                        </a:spcAft>
                        <a:tabLst>
                          <a:tab pos="863600" algn="l"/>
                          <a:tab pos="5715000" algn="l"/>
                          <a:tab pos="6343650" algn="l"/>
                        </a:tabLst>
                      </a:pPr>
                      <a:r>
                        <a:rPr lang="en-IN" sz="2000" b="1" i="1" dirty="0">
                          <a:latin typeface="Times New Roman"/>
                          <a:ea typeface="Arial"/>
                        </a:rPr>
                        <a:t>Lesson</a:t>
                      </a:r>
                      <a:r>
                        <a:rPr lang="en-IN" sz="2000" i="1" dirty="0">
                          <a:latin typeface="Times New Roman"/>
                          <a:ea typeface="Arial"/>
                        </a:rPr>
                        <a:t> ‘ A Prayer to the Teacher’   (Page no.153)</a:t>
                      </a:r>
                      <a:endParaRPr lang="en-US" sz="2000" dirty="0">
                        <a:latin typeface="Times New Roman"/>
                        <a:ea typeface="Times New Roman"/>
                      </a:endParaRPr>
                    </a:p>
                    <a:p>
                      <a:pPr marL="0" marR="749300" algn="just">
                        <a:lnSpc>
                          <a:spcPct val="115000"/>
                        </a:lnSpc>
                        <a:spcBef>
                          <a:spcPts val="0"/>
                        </a:spcBef>
                        <a:spcAft>
                          <a:spcPts val="0"/>
                        </a:spcAft>
                        <a:tabLst>
                          <a:tab pos="863600" algn="l"/>
                          <a:tab pos="5715000" algn="l"/>
                          <a:tab pos="6343650" algn="l"/>
                        </a:tabLst>
                      </a:pPr>
                      <a:r>
                        <a:rPr lang="en-IN" sz="2000" i="1" dirty="0">
                          <a:latin typeface="Times New Roman"/>
                          <a:ea typeface="Arial"/>
                        </a:rPr>
                        <a:t>The teacher reads the instruction on </a:t>
                      </a:r>
                      <a:r>
                        <a:rPr lang="en-IN" sz="2000" b="1" i="1" dirty="0">
                          <a:latin typeface="Times New Roman"/>
                          <a:ea typeface="Arial"/>
                        </a:rPr>
                        <a:t>how to write a limerick poem</a:t>
                      </a:r>
                      <a:r>
                        <a:rPr lang="en-IN" sz="2000" i="1" dirty="0">
                          <a:latin typeface="Times New Roman"/>
                          <a:ea typeface="Arial"/>
                        </a:rPr>
                        <a:t> and asks the students to write their own limerick with the help of the given example.</a:t>
                      </a:r>
                      <a:endParaRPr lang="en-US" sz="2000" dirty="0">
                        <a:latin typeface="Times New Roman"/>
                        <a:ea typeface="Times New Roman"/>
                      </a:endParaRPr>
                    </a:p>
                  </a:txBody>
                  <a:tcPr marL="68580" marR="68580" marT="0" marB="0"/>
                </a:tc>
              </a:tr>
              <a:tr h="2547302">
                <a:tc>
                  <a:txBody>
                    <a:bodyPr/>
                    <a:lstStyle/>
                    <a:p>
                      <a:pPr marL="0" marR="20955" algn="just">
                        <a:lnSpc>
                          <a:spcPct val="115000"/>
                        </a:lnSpc>
                        <a:spcBef>
                          <a:spcPts val="0"/>
                        </a:spcBef>
                        <a:spcAft>
                          <a:spcPts val="0"/>
                        </a:spcAft>
                        <a:tabLst>
                          <a:tab pos="863600" algn="l"/>
                          <a:tab pos="5715000" algn="l"/>
                          <a:tab pos="6343650" algn="l"/>
                        </a:tabLst>
                      </a:pPr>
                      <a:r>
                        <a:rPr lang="en-IN" sz="2000" i="1" dirty="0">
                          <a:latin typeface="Times New Roman"/>
                          <a:ea typeface="Arial"/>
                        </a:rPr>
                        <a:t>Class :VI,VII and VIII</a:t>
                      </a:r>
                      <a:endParaRPr lang="en-US" sz="2000" dirty="0">
                        <a:latin typeface="Times New Roman"/>
                        <a:ea typeface="Times New Roman"/>
                      </a:endParaRPr>
                    </a:p>
                    <a:p>
                      <a:pPr marL="0" marR="0" algn="just">
                        <a:lnSpc>
                          <a:spcPct val="115000"/>
                        </a:lnSpc>
                        <a:spcBef>
                          <a:spcPts val="0"/>
                        </a:spcBef>
                        <a:spcAft>
                          <a:spcPts val="0"/>
                        </a:spcAft>
                        <a:tabLst>
                          <a:tab pos="863600" algn="l"/>
                          <a:tab pos="5715000" algn="l"/>
                          <a:tab pos="6343650" algn="l"/>
                        </a:tabLst>
                      </a:pPr>
                      <a:r>
                        <a:rPr lang="en-IN" sz="2000" i="1" dirty="0">
                          <a:latin typeface="Times New Roman"/>
                          <a:ea typeface="Arial"/>
                        </a:rPr>
                        <a:t>Term :All the </a:t>
                      </a:r>
                      <a:endParaRPr lang="en-US" sz="2000" dirty="0">
                        <a:latin typeface="Times New Roman"/>
                        <a:ea typeface="Times New Roman"/>
                      </a:endParaRPr>
                    </a:p>
                    <a:p>
                      <a:pPr marL="0" marR="0" algn="just">
                        <a:lnSpc>
                          <a:spcPct val="115000"/>
                        </a:lnSpc>
                        <a:spcBef>
                          <a:spcPts val="0"/>
                        </a:spcBef>
                        <a:spcAft>
                          <a:spcPts val="0"/>
                        </a:spcAft>
                        <a:tabLst>
                          <a:tab pos="863600" algn="l"/>
                          <a:tab pos="5715000" algn="l"/>
                          <a:tab pos="6343650" algn="l"/>
                        </a:tabLst>
                      </a:pPr>
                      <a:r>
                        <a:rPr lang="en-IN" sz="2000" i="1" dirty="0">
                          <a:latin typeface="Times New Roman"/>
                          <a:ea typeface="Arial"/>
                        </a:rPr>
                        <a:t>three terms</a:t>
                      </a:r>
                      <a:endParaRPr lang="en-US" sz="2000" dirty="0">
                        <a:latin typeface="Times New Roman"/>
                        <a:ea typeface="Times New Roman"/>
                      </a:endParaRPr>
                    </a:p>
                    <a:p>
                      <a:pPr marL="0" marR="20955" algn="just">
                        <a:lnSpc>
                          <a:spcPct val="115000"/>
                        </a:lnSpc>
                        <a:spcBef>
                          <a:spcPts val="0"/>
                        </a:spcBef>
                        <a:spcAft>
                          <a:spcPts val="0"/>
                        </a:spcAft>
                        <a:tabLst>
                          <a:tab pos="863600" algn="l"/>
                          <a:tab pos="5715000" algn="l"/>
                          <a:tab pos="6343650" algn="l"/>
                        </a:tabLst>
                      </a:pPr>
                      <a:r>
                        <a:rPr lang="en-IN" sz="2000" i="1" dirty="0">
                          <a:latin typeface="Times New Roman"/>
                          <a:ea typeface="Arial"/>
                        </a:rPr>
                        <a:t>Unit :At the end of all the units</a:t>
                      </a:r>
                      <a:endParaRPr lang="en-US" sz="2000" dirty="0">
                        <a:latin typeface="Times New Roman"/>
                        <a:ea typeface="Times New Roman"/>
                      </a:endParaRPr>
                    </a:p>
                  </a:txBody>
                  <a:tcPr marL="68580" marR="68580" marT="0" marB="0"/>
                </a:tc>
                <a:tc>
                  <a:txBody>
                    <a:bodyPr/>
                    <a:lstStyle/>
                    <a:p>
                      <a:pPr marL="0" marR="749300" algn="just">
                        <a:lnSpc>
                          <a:spcPct val="115000"/>
                        </a:lnSpc>
                        <a:spcBef>
                          <a:spcPts val="0"/>
                        </a:spcBef>
                        <a:spcAft>
                          <a:spcPts val="0"/>
                        </a:spcAft>
                        <a:tabLst>
                          <a:tab pos="863600" algn="l"/>
                          <a:tab pos="5715000" algn="l"/>
                          <a:tab pos="6343650" algn="l"/>
                        </a:tabLst>
                      </a:pPr>
                      <a:r>
                        <a:rPr lang="en-IN" sz="2000" i="1" dirty="0">
                          <a:latin typeface="Times New Roman"/>
                          <a:ea typeface="Arial"/>
                        </a:rPr>
                        <a:t>‘</a:t>
                      </a:r>
                      <a:r>
                        <a:rPr lang="en-IN" sz="2000" b="1" i="1" dirty="0">
                          <a:latin typeface="Times New Roman"/>
                          <a:ea typeface="Arial"/>
                        </a:rPr>
                        <a:t>Connecting to self’</a:t>
                      </a:r>
                      <a:endParaRPr lang="en-US" sz="2000" dirty="0">
                        <a:latin typeface="Times New Roman"/>
                        <a:ea typeface="Times New Roman"/>
                      </a:endParaRPr>
                    </a:p>
                    <a:p>
                      <a:pPr marL="0" marR="749300" algn="just">
                        <a:lnSpc>
                          <a:spcPct val="115000"/>
                        </a:lnSpc>
                        <a:spcBef>
                          <a:spcPts val="0"/>
                        </a:spcBef>
                        <a:spcAft>
                          <a:spcPts val="0"/>
                        </a:spcAft>
                        <a:tabLst>
                          <a:tab pos="863600" algn="l"/>
                          <a:tab pos="5715000" algn="l"/>
                          <a:tab pos="6343650" algn="l"/>
                        </a:tabLst>
                      </a:pPr>
                      <a:r>
                        <a:rPr lang="en-IN" sz="2000" i="1" dirty="0">
                          <a:latin typeface="Times New Roman"/>
                          <a:ea typeface="Arial"/>
                        </a:rPr>
                        <a:t>This activity encourages the pupils to express themselves and </a:t>
                      </a:r>
                      <a:r>
                        <a:rPr lang="en-IN" sz="2000" b="1" i="1" dirty="0">
                          <a:latin typeface="Times New Roman"/>
                          <a:ea typeface="Arial"/>
                        </a:rPr>
                        <a:t>write on the basis of pictures.</a:t>
                      </a:r>
                      <a:endParaRPr lang="en-US" sz="2000" dirty="0">
                        <a:latin typeface="Times New Roman"/>
                        <a:ea typeface="Times New Roman"/>
                      </a:endParaRPr>
                    </a:p>
                    <a:p>
                      <a:pPr marL="0" marR="749300" algn="just">
                        <a:lnSpc>
                          <a:spcPct val="115000"/>
                        </a:lnSpc>
                        <a:spcBef>
                          <a:spcPts val="0"/>
                        </a:spcBef>
                        <a:spcAft>
                          <a:spcPts val="0"/>
                        </a:spcAft>
                        <a:tabLst>
                          <a:tab pos="863600" algn="l"/>
                          <a:tab pos="5715000" algn="l"/>
                          <a:tab pos="6343650" algn="l"/>
                        </a:tabLst>
                      </a:pPr>
                      <a:r>
                        <a:rPr lang="en-IN" sz="2000" i="1" dirty="0">
                          <a:latin typeface="Times New Roman"/>
                          <a:ea typeface="Arial"/>
                        </a:rPr>
                        <a:t>Example : Class :VII, Term :I, </a:t>
                      </a:r>
                      <a:r>
                        <a:rPr lang="en-IN" sz="2000" i="1" dirty="0" err="1">
                          <a:latin typeface="Times New Roman"/>
                          <a:ea typeface="Arial"/>
                        </a:rPr>
                        <a:t>Unit:II</a:t>
                      </a:r>
                      <a:r>
                        <a:rPr lang="en-IN" sz="2000" i="1" dirty="0">
                          <a:latin typeface="Times New Roman"/>
                          <a:ea typeface="Arial"/>
                        </a:rPr>
                        <a:t>, Page no.135</a:t>
                      </a:r>
                      <a:endParaRPr lang="en-US" sz="2000" dirty="0">
                        <a:latin typeface="Times New Roman"/>
                        <a:ea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rmAutofit fontScale="90000"/>
          </a:bodyPr>
          <a:lstStyle/>
          <a:p>
            <a:r>
              <a:rPr lang="en-US" sz="800" dirty="0" smtClean="0"/>
              <a:t>.</a:t>
            </a:r>
            <a:endParaRPr lang="en-US" sz="800" dirty="0"/>
          </a:p>
        </p:txBody>
      </p:sp>
      <p:pic>
        <p:nvPicPr>
          <p:cNvPr id="4" name="Content Placeholder 3" descr="C:\Users\SCERT-LangCell9\AppData\Local\Microsoft\Windows\INetCache\Content.Word\IMG-20190904-WA0012.jpg"/>
          <p:cNvPicPr>
            <a:picLocks noGrp="1"/>
          </p:cNvPicPr>
          <p:nvPr>
            <p:ph sz="quarter" idx="1"/>
          </p:nvPr>
        </p:nvPicPr>
        <p:blipFill>
          <a:blip r:embed="rId2"/>
          <a:srcRect l="2592" r="2264" b="8114"/>
          <a:stretch>
            <a:fillRect/>
          </a:stretch>
        </p:blipFill>
        <p:spPr bwMode="auto">
          <a:xfrm>
            <a:off x="457200" y="825218"/>
            <a:ext cx="8229600" cy="5237727"/>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868362"/>
          </a:xfrm>
        </p:spPr>
        <p:txBody>
          <a:bodyPr>
            <a:normAutofit/>
          </a:bodyPr>
          <a:lstStyle/>
          <a:p>
            <a:pPr algn="ctr"/>
            <a:r>
              <a:rPr lang="en-US" sz="2400" b="1" dirty="0" smtClean="0">
                <a:solidFill>
                  <a:srgbClr val="00B050"/>
                </a:solidFill>
                <a:latin typeface="Times New Roman" pitchFamily="18" charset="0"/>
                <a:cs typeface="Times New Roman" pitchFamily="18" charset="0"/>
              </a:rPr>
              <a:t>SELF EVALUATION</a:t>
            </a:r>
            <a:endParaRPr lang="en-US" sz="2400" b="1" dirty="0">
              <a:solidFill>
                <a:srgbClr val="00B050"/>
              </a:solidFill>
              <a:latin typeface="Times New Roman" pitchFamily="18" charset="0"/>
              <a:cs typeface="Times New Roman" pitchFamily="18" charset="0"/>
            </a:endParaRPr>
          </a:p>
        </p:txBody>
      </p:sp>
      <p:sp>
        <p:nvSpPr>
          <p:cNvPr id="2" name="Content Placeholder 1"/>
          <p:cNvSpPr>
            <a:spLocks noGrp="1"/>
          </p:cNvSpPr>
          <p:nvPr>
            <p:ph sz="quarter" idx="1"/>
          </p:nvPr>
        </p:nvSpPr>
        <p:spPr>
          <a:xfrm>
            <a:off x="457200" y="914400"/>
            <a:ext cx="8229600" cy="5092891"/>
          </a:xfrm>
        </p:spPr>
        <p:txBody>
          <a:bodyPr/>
          <a:lstStyle/>
          <a:p>
            <a:pPr>
              <a:buNone/>
            </a:pPr>
            <a:endParaRPr lang="en-IN" dirty="0" smtClean="0"/>
          </a:p>
          <a:p>
            <a:pPr algn="just">
              <a:buNone/>
            </a:pPr>
            <a:r>
              <a:rPr lang="en-IN" dirty="0" smtClean="0"/>
              <a:t>		</a:t>
            </a:r>
            <a:r>
              <a:rPr lang="en-IN" sz="2400" dirty="0" smtClean="0">
                <a:latin typeface="Times New Roman" pitchFamily="18" charset="0"/>
                <a:cs typeface="Times New Roman" pitchFamily="18" charset="0"/>
              </a:rPr>
              <a:t>You have come across various concepts, ideas and strategies for teaching-learning of languages. </a:t>
            </a:r>
          </a:p>
          <a:p>
            <a:pPr algn="just">
              <a:buNone/>
            </a:pPr>
            <a:r>
              <a:rPr lang="en-IN" sz="2400" dirty="0" smtClean="0">
                <a:latin typeface="Times New Roman" pitchFamily="18" charset="0"/>
                <a:cs typeface="Times New Roman" pitchFamily="18" charset="0"/>
              </a:rPr>
              <a:t>    Try to answer the following:</a:t>
            </a:r>
            <a:endParaRPr lang="en-US" sz="2400" dirty="0" smtClean="0">
              <a:latin typeface="Times New Roman" pitchFamily="18" charset="0"/>
              <a:cs typeface="Times New Roman" pitchFamily="18" charset="0"/>
            </a:endParaRPr>
          </a:p>
          <a:p>
            <a:pPr algn="just"/>
            <a:endParaRPr lang="en-US" sz="2400" dirty="0" smtClean="0">
              <a:latin typeface="Times New Roman" pitchFamily="18" charset="0"/>
              <a:cs typeface="Times New Roman" pitchFamily="18" charset="0"/>
            </a:endParaRPr>
          </a:p>
          <a:p>
            <a:pPr lvl="0" algn="just"/>
            <a:r>
              <a:rPr lang="en-IN" sz="2400" b="1" dirty="0" smtClean="0">
                <a:solidFill>
                  <a:srgbClr val="FF0000"/>
                </a:solidFill>
                <a:latin typeface="Times New Roman" pitchFamily="18" charset="0"/>
                <a:cs typeface="Times New Roman" pitchFamily="18" charset="0"/>
              </a:rPr>
              <a:t>What is the role of tasks/activities in language learning?</a:t>
            </a:r>
            <a:endParaRPr lang="en-US" sz="2400" b="1" dirty="0" smtClean="0">
              <a:solidFill>
                <a:srgbClr val="FF0000"/>
              </a:solidFill>
              <a:latin typeface="Times New Roman" pitchFamily="18" charset="0"/>
              <a:cs typeface="Times New Roman" pitchFamily="18" charset="0"/>
            </a:endParaRPr>
          </a:p>
          <a:p>
            <a:pPr algn="just">
              <a:buNone/>
            </a:pPr>
            <a:r>
              <a:rPr lang="en-IN" sz="2400" b="1" dirty="0" smtClean="0">
                <a:solidFill>
                  <a:srgbClr val="FF0000"/>
                </a:solidFill>
                <a:latin typeface="Times New Roman" pitchFamily="18" charset="0"/>
                <a:cs typeface="Times New Roman" pitchFamily="18" charset="0"/>
              </a:rPr>
              <a:t> </a:t>
            </a:r>
            <a:endParaRPr lang="en-US" sz="2400" b="1" dirty="0" smtClean="0">
              <a:solidFill>
                <a:srgbClr val="FF0000"/>
              </a:solidFill>
              <a:latin typeface="Times New Roman" pitchFamily="18" charset="0"/>
              <a:cs typeface="Times New Roman" pitchFamily="18" charset="0"/>
            </a:endParaRPr>
          </a:p>
          <a:p>
            <a:pPr lvl="0" algn="just"/>
            <a:r>
              <a:rPr lang="en-IN" sz="2400" b="1" dirty="0" smtClean="0">
                <a:solidFill>
                  <a:srgbClr val="FF0000"/>
                </a:solidFill>
                <a:latin typeface="Times New Roman" pitchFamily="18" charset="0"/>
                <a:cs typeface="Times New Roman" pitchFamily="18" charset="0"/>
              </a:rPr>
              <a:t>How does language cut across the curriculum?</a:t>
            </a:r>
            <a:endParaRPr lang="en-US" sz="2400" b="1" dirty="0" smtClean="0">
              <a:solidFill>
                <a:srgbClr val="FF0000"/>
              </a:solidFill>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rmAutofit fontScale="90000"/>
          </a:bodyPr>
          <a:lstStyle/>
          <a:p>
            <a:r>
              <a:rPr lang="en-US" sz="1000" dirty="0" smtClean="0"/>
              <a:t>.</a:t>
            </a:r>
            <a:endParaRPr lang="en-US" sz="1000" dirty="0"/>
          </a:p>
        </p:txBody>
      </p:sp>
      <p:sp>
        <p:nvSpPr>
          <p:cNvPr id="3" name="Content Placeholder 2"/>
          <p:cNvSpPr>
            <a:spLocks noGrp="1"/>
          </p:cNvSpPr>
          <p:nvPr>
            <p:ph sz="quarter" idx="1"/>
          </p:nvPr>
        </p:nvSpPr>
        <p:spPr>
          <a:xfrm>
            <a:off x="457200" y="533400"/>
            <a:ext cx="8229600" cy="5592763"/>
          </a:xfrm>
        </p:spPr>
        <p:txBody>
          <a:bodyPr>
            <a:normAutofit/>
          </a:bodyPr>
          <a:lstStyle/>
          <a:p>
            <a:pPr algn="ctr">
              <a:buNone/>
            </a:pPr>
            <a:r>
              <a:rPr lang="en-US" dirty="0" smtClean="0"/>
              <a:t>         </a:t>
            </a:r>
          </a:p>
          <a:p>
            <a:pPr algn="ctr">
              <a:lnSpc>
                <a:spcPct val="150000"/>
              </a:lnSpc>
              <a:buNone/>
            </a:pPr>
            <a:r>
              <a:rPr lang="en-US" sz="3500" b="1" i="1" dirty="0" smtClean="0">
                <a:solidFill>
                  <a:srgbClr val="00B050"/>
                </a:solidFill>
                <a:latin typeface="Times New Roman" pitchFamily="18" charset="0"/>
                <a:cs typeface="Times New Roman" pitchFamily="18" charset="0"/>
              </a:rPr>
              <a:t>KNOWLEDGE OF LANGUAGES IS </a:t>
            </a:r>
          </a:p>
          <a:p>
            <a:pPr algn="ctr">
              <a:lnSpc>
                <a:spcPct val="150000"/>
              </a:lnSpc>
              <a:buNone/>
            </a:pPr>
            <a:r>
              <a:rPr lang="en-US" sz="3500" b="1" i="1" dirty="0" smtClean="0">
                <a:solidFill>
                  <a:srgbClr val="00B050"/>
                </a:solidFill>
                <a:latin typeface="Times New Roman" pitchFamily="18" charset="0"/>
                <a:cs typeface="Times New Roman" pitchFamily="18" charset="0"/>
              </a:rPr>
              <a:t>THE DOORWAY TO WISDOM</a:t>
            </a:r>
          </a:p>
          <a:p>
            <a:pPr algn="ctr">
              <a:lnSpc>
                <a:spcPct val="150000"/>
              </a:lnSpc>
              <a:buNone/>
            </a:pPr>
            <a:r>
              <a:rPr lang="en-US" sz="5400" b="1" i="1" dirty="0" smtClean="0"/>
              <a:t>                             -</a:t>
            </a:r>
            <a:r>
              <a:rPr lang="en-US" sz="3000" b="1" i="1" dirty="0" smtClean="0"/>
              <a:t>Roger Bacon</a:t>
            </a:r>
          </a:p>
          <a:p>
            <a:pPr algn="r">
              <a:buNone/>
            </a:pPr>
            <a:r>
              <a:rPr lang="en-US" sz="5400" dirty="0" smtClean="0">
                <a:solidFill>
                  <a:srgbClr val="C00000"/>
                </a:solidFill>
                <a:latin typeface="Algerian" pitchFamily="82" charset="0"/>
                <a:cs typeface="Times New Roman" pitchFamily="18" charset="0"/>
              </a:rPr>
              <a:t>THANK YOU</a:t>
            </a:r>
            <a:endParaRPr lang="en-US" sz="5400" dirty="0">
              <a:solidFill>
                <a:srgbClr val="C00000"/>
              </a:solidFill>
              <a:latin typeface="Algerian" pitchFamily="82"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639762"/>
          </a:xfrm>
        </p:spPr>
        <p:txBody>
          <a:bodyPr>
            <a:normAutofit/>
          </a:bodyPr>
          <a:lstStyle/>
          <a:p>
            <a:r>
              <a:rPr lang="en-US" sz="2400" dirty="0" err="1" smtClean="0">
                <a:solidFill>
                  <a:srgbClr val="00B050"/>
                </a:solidFill>
                <a:latin typeface="Times New Roman" pitchFamily="18" charset="0"/>
                <a:cs typeface="Times New Roman" pitchFamily="18" charset="0"/>
              </a:rPr>
              <a:t>Contd</a:t>
            </a:r>
            <a:r>
              <a:rPr lang="en-US" sz="2400" dirty="0" smtClean="0">
                <a:solidFill>
                  <a:srgbClr val="00B050"/>
                </a:solidFill>
                <a:latin typeface="Times New Roman" pitchFamily="18" charset="0"/>
                <a:cs typeface="Times New Roman" pitchFamily="18" charset="0"/>
              </a:rPr>
              <a:t>….</a:t>
            </a:r>
            <a:endParaRPr lang="en-US" sz="2800" dirty="0">
              <a:solidFill>
                <a:srgbClr val="00B050"/>
              </a:solidFill>
              <a:latin typeface="Times New Roman" pitchFamily="18" charset="0"/>
              <a:cs typeface="Times New Roman" pitchFamily="18" charset="0"/>
            </a:endParaRPr>
          </a:p>
        </p:txBody>
      </p:sp>
      <p:sp>
        <p:nvSpPr>
          <p:cNvPr id="2" name="Content Placeholder 1"/>
          <p:cNvSpPr>
            <a:spLocks noGrp="1"/>
          </p:cNvSpPr>
          <p:nvPr>
            <p:ph sz="quarter" idx="1"/>
          </p:nvPr>
        </p:nvSpPr>
        <p:spPr>
          <a:xfrm>
            <a:off x="457200" y="914400"/>
            <a:ext cx="8229600" cy="5092891"/>
          </a:xfrm>
        </p:spPr>
        <p:txBody>
          <a:bodyPr/>
          <a:lstStyle/>
          <a:p>
            <a:pPr lvl="0" algn="just"/>
            <a:endParaRPr lang="en-IN" sz="2400" dirty="0" smtClean="0">
              <a:latin typeface="Times New Roman" pitchFamily="18" charset="0"/>
              <a:cs typeface="Times New Roman" pitchFamily="18" charset="0"/>
            </a:endParaRPr>
          </a:p>
          <a:p>
            <a:pPr lvl="0" algn="just"/>
            <a:endParaRPr lang="en-IN" sz="2400" dirty="0" smtClean="0">
              <a:latin typeface="Times New Roman" pitchFamily="18" charset="0"/>
              <a:cs typeface="Times New Roman" pitchFamily="18" charset="0"/>
            </a:endParaRPr>
          </a:p>
          <a:p>
            <a:pPr lvl="0" algn="just"/>
            <a:r>
              <a:rPr lang="en-IN" sz="2400" b="1" dirty="0" smtClean="0">
                <a:solidFill>
                  <a:srgbClr val="FF0000"/>
                </a:solidFill>
                <a:latin typeface="Times New Roman" pitchFamily="18" charset="0"/>
                <a:cs typeface="Times New Roman" pitchFamily="18" charset="0"/>
              </a:rPr>
              <a:t>understand</a:t>
            </a:r>
            <a:r>
              <a:rPr lang="en-IN" sz="2400" b="1" dirty="0" smtClean="0">
                <a:latin typeface="Times New Roman" pitchFamily="18" charset="0"/>
                <a:cs typeface="Times New Roman" pitchFamily="18" charset="0"/>
              </a:rPr>
              <a:t> </a:t>
            </a:r>
            <a:r>
              <a:rPr lang="en-IN" sz="2400" dirty="0" smtClean="0">
                <a:latin typeface="Times New Roman" pitchFamily="18" charset="0"/>
                <a:cs typeface="Times New Roman" pitchFamily="18" charset="0"/>
              </a:rPr>
              <a:t>the processes and use the </a:t>
            </a:r>
            <a:r>
              <a:rPr lang="en-IN" sz="2400" b="1" dirty="0" smtClean="0">
                <a:solidFill>
                  <a:srgbClr val="FF0000"/>
                </a:solidFill>
                <a:latin typeface="Times New Roman" pitchFamily="18" charset="0"/>
                <a:cs typeface="Times New Roman" pitchFamily="18" charset="0"/>
              </a:rPr>
              <a:t>strategies for continuous assessment</a:t>
            </a:r>
            <a:r>
              <a:rPr lang="en-IN" sz="2400" dirty="0" smtClean="0">
                <a:latin typeface="Times New Roman" pitchFamily="18" charset="0"/>
                <a:cs typeface="Times New Roman" pitchFamily="18" charset="0"/>
              </a:rPr>
              <a:t> and the reporting of learning outcomes; and</a:t>
            </a:r>
          </a:p>
          <a:p>
            <a:pPr lvl="0" algn="just">
              <a:buNone/>
            </a:pPr>
            <a:endParaRPr lang="en-US" sz="2400" dirty="0" smtClean="0">
              <a:latin typeface="Times New Roman" pitchFamily="18" charset="0"/>
              <a:cs typeface="Times New Roman" pitchFamily="18" charset="0"/>
            </a:endParaRPr>
          </a:p>
          <a:p>
            <a:pPr lvl="0" algn="just"/>
            <a:r>
              <a:rPr lang="en-IN" sz="2400" dirty="0" smtClean="0">
                <a:latin typeface="Times New Roman" pitchFamily="18" charset="0"/>
                <a:cs typeface="Times New Roman" pitchFamily="18" charset="0"/>
              </a:rPr>
              <a:t>enable them to </a:t>
            </a:r>
            <a:r>
              <a:rPr lang="en-IN" sz="2400" b="1" dirty="0" smtClean="0">
                <a:solidFill>
                  <a:srgbClr val="FF0000"/>
                </a:solidFill>
                <a:latin typeface="Times New Roman" pitchFamily="18" charset="0"/>
                <a:cs typeface="Times New Roman" pitchFamily="18" charset="0"/>
              </a:rPr>
              <a:t>build the capacity of teachers</a:t>
            </a:r>
            <a:r>
              <a:rPr lang="en-IN" sz="2400" b="1" dirty="0" smtClean="0">
                <a:latin typeface="Times New Roman" pitchFamily="18" charset="0"/>
                <a:cs typeface="Times New Roman" pitchFamily="18" charset="0"/>
              </a:rPr>
              <a:t> </a:t>
            </a:r>
            <a:r>
              <a:rPr lang="en-IN" sz="2400" dirty="0" smtClean="0">
                <a:latin typeface="Times New Roman" pitchFamily="18" charset="0"/>
                <a:cs typeface="Times New Roman" pitchFamily="18" charset="0"/>
              </a:rPr>
              <a:t>in order to </a:t>
            </a:r>
            <a:r>
              <a:rPr lang="en-IN" sz="2400" b="1" dirty="0" smtClean="0">
                <a:solidFill>
                  <a:srgbClr val="FF0000"/>
                </a:solidFill>
                <a:latin typeface="Times New Roman" pitchFamily="18" charset="0"/>
                <a:cs typeface="Times New Roman" pitchFamily="18" charset="0"/>
              </a:rPr>
              <a:t>achieve learning outcomes</a:t>
            </a:r>
            <a:r>
              <a:rPr lang="en-IN" sz="2400" b="1" dirty="0" smtClean="0">
                <a:latin typeface="Times New Roman" pitchFamily="18" charset="0"/>
                <a:cs typeface="Times New Roman" pitchFamily="18" charset="0"/>
              </a:rPr>
              <a:t> </a:t>
            </a:r>
            <a:r>
              <a:rPr lang="en-IN" sz="2400" dirty="0" smtClean="0">
                <a:latin typeface="Times New Roman" pitchFamily="18" charset="0"/>
                <a:cs typeface="Times New Roman" pitchFamily="18" charset="0"/>
              </a:rPr>
              <a:t>stipulated</a:t>
            </a:r>
            <a:r>
              <a:rPr lang="en-IN" sz="2400" dirty="0" smtClean="0"/>
              <a:t> </a:t>
            </a:r>
            <a:r>
              <a:rPr lang="en-IN" sz="2400" dirty="0" smtClean="0">
                <a:latin typeface="Times New Roman" pitchFamily="18" charset="0"/>
                <a:cs typeface="Times New Roman" pitchFamily="18" charset="0"/>
              </a:rPr>
              <a:t>for every class in different subject areas.</a:t>
            </a:r>
            <a:endParaRPr lang="en-US" sz="2400" dirty="0" smtClean="0">
              <a:latin typeface="Times New Roman" pitchFamily="18" charset="0"/>
              <a:cs typeface="Times New Roman" pitchFamily="18" charset="0"/>
            </a:endParaRP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639762"/>
          </a:xfrm>
        </p:spPr>
        <p:txBody>
          <a:bodyPr>
            <a:normAutofit/>
          </a:bodyPr>
          <a:lstStyle/>
          <a:p>
            <a:pPr algn="ctr"/>
            <a:r>
              <a:rPr lang="en-US" sz="2400" b="1" dirty="0" smtClean="0">
                <a:solidFill>
                  <a:srgbClr val="00B050"/>
                </a:solidFill>
                <a:latin typeface="Times New Roman" pitchFamily="18" charset="0"/>
                <a:cs typeface="Times New Roman" pitchFamily="18" charset="0"/>
              </a:rPr>
              <a:t>LANGUAGE AND LEARNING</a:t>
            </a:r>
            <a:endParaRPr lang="en-US" sz="2400" b="1" dirty="0">
              <a:solidFill>
                <a:srgbClr val="00B050"/>
              </a:solidFill>
              <a:latin typeface="Times New Roman" pitchFamily="18" charset="0"/>
              <a:cs typeface="Times New Roman" pitchFamily="18" charset="0"/>
            </a:endParaRPr>
          </a:p>
        </p:txBody>
      </p:sp>
      <p:sp>
        <p:nvSpPr>
          <p:cNvPr id="2" name="Content Placeholder 1"/>
          <p:cNvSpPr>
            <a:spLocks noGrp="1"/>
          </p:cNvSpPr>
          <p:nvPr>
            <p:ph sz="quarter" idx="1"/>
          </p:nvPr>
        </p:nvSpPr>
        <p:spPr>
          <a:xfrm>
            <a:off x="457200" y="914400"/>
            <a:ext cx="8229600" cy="5092891"/>
          </a:xfrm>
        </p:spPr>
        <p:txBody>
          <a:bodyPr>
            <a:normAutofit/>
          </a:bodyPr>
          <a:lstStyle/>
          <a:p>
            <a:pPr algn="just"/>
            <a:r>
              <a:rPr lang="en-IN" sz="2400" dirty="0" smtClean="0">
                <a:latin typeface="Times New Roman" pitchFamily="18" charset="0"/>
                <a:cs typeface="Times New Roman" pitchFamily="18" charset="0"/>
              </a:rPr>
              <a:t>Language is an essential part of all human beings and society. Every child learns her mother tongue/first language naturally without any serious attempt to learn it. </a:t>
            </a:r>
          </a:p>
          <a:p>
            <a:pPr algn="just">
              <a:buNone/>
            </a:pP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Language learning or acquisition involves processes through which children apply implicitly or explicitly strategies like observation, classification, making hunches and its verification and so on. </a:t>
            </a:r>
          </a:p>
          <a:p>
            <a:pPr algn="just">
              <a:buNone/>
            </a:pP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Children come equipped with their mother tongue to school and learn a foreign language like English which in most Indian situations is assumed as a second language.</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b="1" dirty="0" smtClean="0">
                <a:solidFill>
                  <a:srgbClr val="00B050"/>
                </a:solidFill>
                <a:latin typeface="Times New Roman" pitchFamily="18" charset="0"/>
                <a:cs typeface="Times New Roman" pitchFamily="18" charset="0"/>
              </a:rPr>
              <a:t>Discuss and Reflect</a:t>
            </a:r>
            <a:endParaRPr lang="en-US" sz="2400" b="1" dirty="0">
              <a:solidFill>
                <a:srgbClr val="00B050"/>
              </a:solidFill>
              <a:latin typeface="Times New Roman" pitchFamily="18" charset="0"/>
              <a:cs typeface="Times New Roman" pitchFamily="18" charset="0"/>
            </a:endParaRPr>
          </a:p>
        </p:txBody>
      </p:sp>
      <p:sp>
        <p:nvSpPr>
          <p:cNvPr id="2" name="Content Placeholder 1"/>
          <p:cNvSpPr>
            <a:spLocks noGrp="1"/>
          </p:cNvSpPr>
          <p:nvPr>
            <p:ph sz="quarter" idx="1"/>
          </p:nvPr>
        </p:nvSpPr>
        <p:spPr/>
        <p:txBody>
          <a:bodyPr/>
          <a:lstStyle/>
          <a:p>
            <a:pPr lvl="0" algn="just">
              <a:buFont typeface="Wingdings" pitchFamily="2" charset="2"/>
              <a:buChar char="Ø"/>
            </a:pPr>
            <a:r>
              <a:rPr lang="en-IN" sz="2400" b="1" dirty="0" smtClean="0">
                <a:solidFill>
                  <a:srgbClr val="FF0000"/>
                </a:solidFill>
                <a:latin typeface="Times New Roman" pitchFamily="18" charset="0"/>
                <a:cs typeface="Times New Roman" pitchFamily="18" charset="0"/>
              </a:rPr>
              <a:t>Can you remember how you learnt your mother tongue? Can you recall specific details/situations and write your first / mother language learning experiences? Try writing your second language learning experiences?</a:t>
            </a:r>
          </a:p>
          <a:p>
            <a:pPr lvl="0" algn="just">
              <a:buNone/>
            </a:pPr>
            <a:endParaRPr lang="en-IN" sz="2400" b="1" dirty="0" smtClean="0">
              <a:solidFill>
                <a:srgbClr val="FF0000"/>
              </a:solidFill>
              <a:latin typeface="Times New Roman" pitchFamily="18" charset="0"/>
              <a:cs typeface="Times New Roman" pitchFamily="18" charset="0"/>
            </a:endParaRPr>
          </a:p>
          <a:p>
            <a:pPr algn="just">
              <a:buFont typeface="Wingdings" pitchFamily="2" charset="2"/>
              <a:buChar char="Ø"/>
            </a:pPr>
            <a:r>
              <a:rPr lang="en-IN" sz="2400" b="1" dirty="0" smtClean="0">
                <a:solidFill>
                  <a:srgbClr val="FF0000"/>
                </a:solidFill>
                <a:latin typeface="Times New Roman" pitchFamily="18" charset="0"/>
                <a:cs typeface="Times New Roman" pitchFamily="18" charset="0"/>
              </a:rPr>
              <a:t>What do you think is the difference between the two-learning experiences that of the mother tongue and a second language? Are the stages of learning the same?</a:t>
            </a:r>
            <a:endParaRPr lang="en-US" sz="2400" b="1" dirty="0" smtClean="0">
              <a:solidFill>
                <a:srgbClr val="FF0000"/>
              </a:solidFill>
              <a:latin typeface="Times New Roman" pitchFamily="18" charset="0"/>
              <a:cs typeface="Times New Roman" pitchFamily="18" charset="0"/>
            </a:endParaRPr>
          </a:p>
          <a:p>
            <a:pPr lvl="0">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pPr algn="ctr"/>
            <a:r>
              <a:rPr lang="en-IN" sz="2400" b="1" dirty="0" smtClean="0">
                <a:solidFill>
                  <a:srgbClr val="00B050"/>
                </a:solidFill>
                <a:latin typeface="Times New Roman" pitchFamily="18" charset="0"/>
                <a:cs typeface="Times New Roman" pitchFamily="18" charset="0"/>
              </a:rPr>
              <a:t>LANGUAGE ACROSS THE CURRICULUM</a:t>
            </a:r>
            <a:endParaRPr lang="en-US" sz="2400" dirty="0">
              <a:solidFill>
                <a:srgbClr val="00B05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990600"/>
            <a:ext cx="8229600" cy="5486400"/>
          </a:xfrm>
        </p:spPr>
        <p:txBody>
          <a:bodyPr>
            <a:normAutofit/>
          </a:bodyPr>
          <a:lstStyle/>
          <a:p>
            <a:pPr algn="just">
              <a:buFont typeface="Wingdings" pitchFamily="2" charset="2"/>
              <a:buChar char="§"/>
            </a:pPr>
            <a:r>
              <a:rPr lang="en-IN" sz="2400" dirty="0" smtClean="0">
                <a:latin typeface="Times New Roman" pitchFamily="18" charset="0"/>
                <a:cs typeface="Times New Roman" pitchFamily="18" charset="0"/>
              </a:rPr>
              <a:t>Every teacher has to be a language teacher because language plays a role in the teaching-learning of content subjects. </a:t>
            </a:r>
          </a:p>
          <a:p>
            <a:pPr algn="just">
              <a:buNone/>
            </a:pPr>
            <a:endParaRPr lang="en-IN" sz="2400" dirty="0" smtClean="0">
              <a:latin typeface="Times New Roman" pitchFamily="18" charset="0"/>
              <a:cs typeface="Times New Roman" pitchFamily="18" charset="0"/>
            </a:endParaRPr>
          </a:p>
          <a:p>
            <a:pPr algn="just">
              <a:buFont typeface="Wingdings" pitchFamily="2" charset="2"/>
              <a:buChar char="§"/>
            </a:pPr>
            <a:r>
              <a:rPr lang="en-IN" sz="2400" dirty="0" smtClean="0">
                <a:latin typeface="Times New Roman" pitchFamily="18" charset="0"/>
                <a:cs typeface="Times New Roman" pitchFamily="18" charset="0"/>
              </a:rPr>
              <a:t>Language learning takes place while learning Science, EVS, Social Science, Mathematics, and so on. </a:t>
            </a:r>
          </a:p>
          <a:p>
            <a:pPr algn="just">
              <a:buNone/>
            </a:pPr>
            <a:endParaRPr lang="en-IN" sz="2400" dirty="0" smtClean="0">
              <a:latin typeface="Times New Roman" pitchFamily="18" charset="0"/>
              <a:cs typeface="Times New Roman" pitchFamily="18" charset="0"/>
            </a:endParaRPr>
          </a:p>
          <a:p>
            <a:pPr algn="just">
              <a:buFont typeface="Wingdings" pitchFamily="2" charset="2"/>
              <a:buChar char="§"/>
            </a:pPr>
            <a:r>
              <a:rPr lang="en-IN" sz="2400" dirty="0" smtClean="0">
                <a:latin typeface="Times New Roman" pitchFamily="18" charset="0"/>
                <a:cs typeface="Times New Roman" pitchFamily="18" charset="0"/>
              </a:rPr>
              <a:t>The ideas and content get conveyed and understood through language. </a:t>
            </a:r>
          </a:p>
          <a:p>
            <a:pPr algn="just">
              <a:buFont typeface="Wingdings" pitchFamily="2" charset="2"/>
              <a:buChar char="§"/>
            </a:pPr>
            <a:endParaRPr lang="en-IN" sz="2400" dirty="0" smtClean="0">
              <a:latin typeface="Times New Roman" pitchFamily="18" charset="0"/>
              <a:cs typeface="Times New Roman" pitchFamily="18" charset="0"/>
            </a:endParaRPr>
          </a:p>
          <a:p>
            <a:pPr algn="just">
              <a:buFont typeface="Wingdings" pitchFamily="2" charset="2"/>
              <a:buChar char="§"/>
            </a:pPr>
            <a:r>
              <a:rPr lang="en-IN" sz="2400" dirty="0" smtClean="0">
                <a:latin typeface="Times New Roman" pitchFamily="18" charset="0"/>
                <a:cs typeface="Times New Roman" pitchFamily="18" charset="0"/>
              </a:rPr>
              <a:t>Planning the lesson and the activities across various subjects with a focus on language learning would yield benefit for both content and language. </a:t>
            </a:r>
          </a:p>
          <a:p>
            <a:pPr>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639762"/>
          </a:xfrm>
        </p:spPr>
        <p:txBody>
          <a:bodyPr>
            <a:normAutofit/>
          </a:bodyPr>
          <a:lstStyle/>
          <a:p>
            <a:r>
              <a:rPr lang="en-US" sz="2400" dirty="0" err="1" smtClean="0">
                <a:solidFill>
                  <a:srgbClr val="00B050"/>
                </a:solidFill>
                <a:latin typeface="Times New Roman" pitchFamily="18" charset="0"/>
                <a:cs typeface="Times New Roman" pitchFamily="18" charset="0"/>
              </a:rPr>
              <a:t>Contd</a:t>
            </a:r>
            <a:r>
              <a:rPr lang="en-US" sz="2400" dirty="0" smtClean="0">
                <a:solidFill>
                  <a:srgbClr val="00B050"/>
                </a:solidFill>
                <a:latin typeface="Times New Roman" pitchFamily="18" charset="0"/>
                <a:cs typeface="Times New Roman" pitchFamily="18" charset="0"/>
              </a:rPr>
              <a:t>….</a:t>
            </a:r>
            <a:endParaRPr lang="en-US" sz="2400" dirty="0">
              <a:solidFill>
                <a:srgbClr val="00B05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533400" y="1066800"/>
            <a:ext cx="8153400" cy="4953000"/>
          </a:xfrm>
        </p:spPr>
        <p:txBody>
          <a:bodyPr/>
          <a:lstStyle/>
          <a:p>
            <a:pPr algn="just">
              <a:buFont typeface="Wingdings" pitchFamily="2" charset="2"/>
              <a:buChar char="§"/>
            </a:pPr>
            <a:r>
              <a:rPr lang="en-IN" sz="2400" dirty="0" smtClean="0">
                <a:latin typeface="Times New Roman" pitchFamily="18" charset="0"/>
                <a:cs typeface="Times New Roman" pitchFamily="18" charset="0"/>
              </a:rPr>
              <a:t>Working on themes across the subjects will enhance teaching-learning of subjects and language learning.</a:t>
            </a:r>
          </a:p>
          <a:p>
            <a:pPr algn="just">
              <a:buNone/>
            </a:pPr>
            <a:endParaRPr lang="en-IN" sz="2400" dirty="0" smtClean="0">
              <a:latin typeface="Times New Roman" pitchFamily="18" charset="0"/>
              <a:cs typeface="Times New Roman" pitchFamily="18" charset="0"/>
            </a:endParaRPr>
          </a:p>
          <a:p>
            <a:pPr algn="just">
              <a:buFont typeface="Wingdings" pitchFamily="2" charset="2"/>
              <a:buChar char="§"/>
            </a:pPr>
            <a:r>
              <a:rPr lang="en-IN" sz="2400" dirty="0" smtClean="0">
                <a:latin typeface="Times New Roman" pitchFamily="18" charset="0"/>
                <a:cs typeface="Times New Roman" pitchFamily="18" charset="0"/>
              </a:rPr>
              <a:t> In this case learning becomes authentic as learners are involved fully when language is used in context and meaningful situations. </a:t>
            </a:r>
          </a:p>
          <a:p>
            <a:pPr algn="just">
              <a:buNone/>
            </a:pPr>
            <a:endParaRPr lang="en-IN" sz="2400" dirty="0" smtClean="0">
              <a:latin typeface="Times New Roman" pitchFamily="18" charset="0"/>
              <a:cs typeface="Times New Roman" pitchFamily="18" charset="0"/>
            </a:endParaRPr>
          </a:p>
          <a:p>
            <a:pPr algn="just">
              <a:buFont typeface="Wingdings" pitchFamily="2" charset="2"/>
              <a:buChar char="§"/>
            </a:pPr>
            <a:r>
              <a:rPr lang="en-IN" sz="2400" dirty="0" smtClean="0">
                <a:latin typeface="Times New Roman" pitchFamily="18" charset="0"/>
                <a:cs typeface="Times New Roman" pitchFamily="18" charset="0"/>
              </a:rPr>
              <a:t>Here are two such tasks which aim to achieve language learning across the curriculum.</a:t>
            </a:r>
            <a:endParaRPr lang="en-US" sz="2400"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524</TotalTime>
  <Words>2032</Words>
  <Application>Microsoft Office PowerPoint</Application>
  <PresentationFormat>On-screen Show (4:3)</PresentationFormat>
  <Paragraphs>380</Paragraphs>
  <Slides>46</Slides>
  <Notes>1</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Equity</vt:lpstr>
      <vt:lpstr>PEDAGOGY OF ENGLISH        UPPER PRIMARY</vt:lpstr>
      <vt:lpstr>.</vt:lpstr>
      <vt:lpstr>LEARNING OBJECTIVES</vt:lpstr>
      <vt:lpstr>Contd….</vt:lpstr>
      <vt:lpstr>Contd….</vt:lpstr>
      <vt:lpstr>LANGUAGE AND LEARNING</vt:lpstr>
      <vt:lpstr>Discuss and Reflect</vt:lpstr>
      <vt:lpstr>LANGUAGE ACROSS THE CURRICULUM</vt:lpstr>
      <vt:lpstr>Contd….</vt:lpstr>
      <vt:lpstr>       Task I</vt:lpstr>
      <vt:lpstr>    Task II</vt:lpstr>
      <vt:lpstr>   The students will observe and note down the following</vt:lpstr>
      <vt:lpstr>Contd…</vt:lpstr>
      <vt:lpstr>  LANGUAGE ACROSS THE CURRICULUM</vt:lpstr>
      <vt:lpstr>Slide 15</vt:lpstr>
      <vt:lpstr>TEACHER PRACTICE TO FAMILIARISE CHILDREN TO THE ENGLISH LANGUAGE</vt:lpstr>
      <vt:lpstr>Contd…</vt:lpstr>
      <vt:lpstr>Contd…</vt:lpstr>
      <vt:lpstr>Discuss and Reflect</vt:lpstr>
      <vt:lpstr>CREATING LANGUAGE RICH ENVIRONMENT </vt:lpstr>
      <vt:lpstr>STRATEGIES FOR LANGUAGE LEARNING</vt:lpstr>
      <vt:lpstr>Contd…</vt:lpstr>
      <vt:lpstr>Discuss and Reflect</vt:lpstr>
      <vt:lpstr> STRATEGIES FOR LANGUAGE LEARNING </vt:lpstr>
      <vt:lpstr>             2.Using role-play and story telling to teach all the four skills in       conjunction </vt:lpstr>
      <vt:lpstr>3.Using media inputs such as magazines, newspapers, ICT etc., in the classroom </vt:lpstr>
      <vt:lpstr>               For classes VI, VII and VIII, at the end of each unit ICT corner activities are provided. </vt:lpstr>
      <vt:lpstr>4.Connecting Language Learning to the Children’s daily life,      culture and society</vt:lpstr>
      <vt:lpstr> 5.Planning and using activities like pair work, group work,       interactions effectively in the classroom </vt:lpstr>
      <vt:lpstr>  .NOTE</vt:lpstr>
      <vt:lpstr>STORYTELLING TO YOUNG LEARNERS</vt:lpstr>
      <vt:lpstr>Contd….</vt:lpstr>
      <vt:lpstr> Objectives</vt:lpstr>
      <vt:lpstr>Contd…</vt:lpstr>
      <vt:lpstr>Exemplar</vt:lpstr>
      <vt:lpstr>Discuss and Reflect </vt:lpstr>
      <vt:lpstr>   STORY RELATED ACTIVITIES</vt:lpstr>
      <vt:lpstr>Contd….</vt:lpstr>
      <vt:lpstr>   READING CORNERS</vt:lpstr>
      <vt:lpstr>   PRINT RICH ENVIRONMENT</vt:lpstr>
      <vt:lpstr>  The following are some suggestions</vt:lpstr>
      <vt:lpstr>PRINT RICH ENVIRONMENT</vt:lpstr>
      <vt:lpstr>.</vt:lpstr>
      <vt:lpstr>.</vt:lpstr>
      <vt:lpstr>SELF EVALUATION</vt:lpstr>
      <vt:lpstr>.</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PEDAGOGY OF ENGLISH LANGUAGE FOR UPPER PRIMARY</dc:title>
  <dc:creator>Hema</dc:creator>
  <cp:lastModifiedBy>Hema</cp:lastModifiedBy>
  <cp:revision>116</cp:revision>
  <dcterms:created xsi:type="dcterms:W3CDTF">2006-08-16T00:00:00Z</dcterms:created>
  <dcterms:modified xsi:type="dcterms:W3CDTF">2019-10-03T10:50:59Z</dcterms:modified>
</cp:coreProperties>
</file>